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2"/>
  </p:notesMasterIdLst>
  <p:handoutMasterIdLst>
    <p:handoutMasterId r:id="rId23"/>
  </p:handoutMasterIdLst>
  <p:sldIdLst>
    <p:sldId id="256" r:id="rId2"/>
    <p:sldId id="316" r:id="rId3"/>
    <p:sldId id="262" r:id="rId4"/>
    <p:sldId id="288" r:id="rId5"/>
    <p:sldId id="301" r:id="rId6"/>
    <p:sldId id="289" r:id="rId7"/>
    <p:sldId id="309" r:id="rId8"/>
    <p:sldId id="270" r:id="rId9"/>
    <p:sldId id="308" r:id="rId10"/>
    <p:sldId id="310" r:id="rId11"/>
    <p:sldId id="304" r:id="rId12"/>
    <p:sldId id="303" r:id="rId13"/>
    <p:sldId id="311" r:id="rId14"/>
    <p:sldId id="305" r:id="rId15"/>
    <p:sldId id="312" r:id="rId16"/>
    <p:sldId id="306" r:id="rId17"/>
    <p:sldId id="313" r:id="rId18"/>
    <p:sldId id="307" r:id="rId19"/>
    <p:sldId id="314" r:id="rId20"/>
    <p:sldId id="28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6F854D0-8F27-4512-A139-3AE9003F310E}">
  <a:tblStyle styleId="{B6F854D0-8F27-4512-A139-3AE9003F310E}"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95" d="100"/>
          <a:sy n="95" d="100"/>
        </p:scale>
        <p:origin x="-810" y="-102"/>
      </p:cViewPr>
      <p:guideLst>
        <p:guide orient="horz" pos="1620"/>
        <p:guide orient="horz" pos="280"/>
        <p:guide orient="horz" pos="2972"/>
        <p:guide orient="horz" pos="788"/>
        <p:guide pos="2880"/>
        <p:guide pos="460"/>
        <p:guide pos="5476"/>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471B95-7A99-43CB-8A02-4AF6C59168D9}" type="datetimeFigureOut">
              <a:rPr lang="en-US" smtClean="0"/>
              <a:t>10/16/2019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7434D6-416F-489D-A4B5-D473E7B74EF9}" type="slidenum">
              <a:rPr lang="en-US" smtClean="0"/>
              <a:t>‹#›</a:t>
            </a:fld>
            <a:endParaRPr lang="en-US"/>
          </a:p>
        </p:txBody>
      </p:sp>
    </p:spTree>
    <p:extLst>
      <p:ext uri="{BB962C8B-B14F-4D97-AF65-F5344CB8AC3E}">
        <p14:creationId xmlns:p14="http://schemas.microsoft.com/office/powerpoint/2010/main" val="3142376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24058108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9"/>
        <p:cNvGrpSpPr/>
        <p:nvPr/>
      </p:nvGrpSpPr>
      <p:grpSpPr>
        <a:xfrm>
          <a:off x="0" y="0"/>
          <a:ext cx="0" cy="0"/>
          <a:chOff x="0" y="0"/>
          <a:chExt cx="0" cy="0"/>
        </a:xfrm>
      </p:grpSpPr>
      <p:sp>
        <p:nvSpPr>
          <p:cNvPr id="3" name="Picture Placeholder 2"/>
          <p:cNvSpPr>
            <a:spLocks noGrp="1"/>
          </p:cNvSpPr>
          <p:nvPr>
            <p:ph type="pic" sz="quarter" idx="10"/>
          </p:nvPr>
        </p:nvSpPr>
        <p:spPr>
          <a:xfrm>
            <a:off x="0" y="2355850"/>
            <a:ext cx="9144000" cy="2787650"/>
          </a:xfrm>
          <a:prstGeom prst="rect">
            <a:avLst/>
          </a:prstGeom>
        </p:spPr>
        <p:txBody>
          <a:bodyPr/>
          <a:lstStyle/>
          <a:p>
            <a:r>
              <a:rPr lang="en-US" smtClean="0"/>
              <a:t>Click icon to add picture</a:t>
            </a:r>
            <a:endParaRPr lang="en-US"/>
          </a:p>
        </p:txBody>
      </p:sp>
      <p:sp>
        <p:nvSpPr>
          <p:cNvPr id="11" name="Shape 11"/>
          <p:cNvSpPr txBox="1">
            <a:spLocks noGrp="1"/>
          </p:cNvSpPr>
          <p:nvPr>
            <p:ph type="ctrTitle"/>
          </p:nvPr>
        </p:nvSpPr>
        <p:spPr>
          <a:xfrm>
            <a:off x="730250" y="736600"/>
            <a:ext cx="7962900" cy="609600"/>
          </a:xfrm>
          <a:prstGeom prst="rect">
            <a:avLst/>
          </a:prstGeom>
        </p:spPr>
        <p:txBody>
          <a:bodyPr lIns="91425" tIns="91425" rIns="91425" bIns="91425" anchor="b" anchorCtr="0"/>
          <a:lstStyle>
            <a:lvl1pPr lvl="0">
              <a:spcBef>
                <a:spcPts val="0"/>
              </a:spcBef>
              <a:buClr>
                <a:srgbClr val="F67031"/>
              </a:buClr>
              <a:buSzPct val="100000"/>
              <a:defRPr sz="24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r>
              <a:rPr lang="en-US" smtClean="0"/>
              <a:t>Click to edit Master title style</a:t>
            </a:r>
            <a:endParaRPr dirty="0"/>
          </a:p>
        </p:txBody>
      </p:sp>
      <p:pic>
        <p:nvPicPr>
          <p:cNvPr id="4" name="Picture 2" descr="U:\Graphics\Logo\KOA\KOA only\KOA 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7979" y="4622166"/>
            <a:ext cx="1083623"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Quote">
    <p:bg>
      <p:bgPr>
        <a:solidFill>
          <a:schemeClr val="tx1"/>
        </a:solidFill>
        <a:effectLst/>
      </p:bgPr>
    </p:bg>
    <p:spTree>
      <p:nvGrpSpPr>
        <p:cNvPr id="1" name="Shape 26"/>
        <p:cNvGrpSpPr/>
        <p:nvPr/>
      </p:nvGrpSpPr>
      <p:grpSpPr>
        <a:xfrm>
          <a:off x="0" y="0"/>
          <a:ext cx="0" cy="0"/>
          <a:chOff x="0" y="0"/>
          <a:chExt cx="0" cy="0"/>
        </a:xfrm>
      </p:grpSpPr>
      <p:sp>
        <p:nvSpPr>
          <p:cNvPr id="29" name="Shape 29"/>
          <p:cNvSpPr txBox="1">
            <a:spLocks noGrp="1"/>
          </p:cNvSpPr>
          <p:nvPr>
            <p:ph type="body" idx="1"/>
          </p:nvPr>
        </p:nvSpPr>
        <p:spPr>
          <a:xfrm>
            <a:off x="1847275" y="1704600"/>
            <a:ext cx="5449500" cy="2714700"/>
          </a:xfrm>
          <a:prstGeom prst="rect">
            <a:avLst/>
          </a:prstGeom>
        </p:spPr>
        <p:txBody>
          <a:bodyPr lIns="91425" tIns="91425" rIns="91425" bIns="91425" anchor="t" anchorCtr="0"/>
          <a:lstStyle>
            <a:lvl1pPr lvl="0" algn="ctr" rtl="0">
              <a:spcBef>
                <a:spcPts val="0"/>
              </a:spcBef>
              <a:buSzPct val="100000"/>
              <a:buFont typeface="Georgia"/>
              <a:defRPr sz="2400" i="1">
                <a:latin typeface="+mn-lt"/>
                <a:ea typeface="Georgia"/>
                <a:cs typeface="Georgia"/>
                <a:sym typeface="Georgia"/>
              </a:defRPr>
            </a:lvl1pPr>
            <a:lvl2pPr lvl="1" algn="ctr" rtl="0">
              <a:spcBef>
                <a:spcPts val="0"/>
              </a:spcBef>
              <a:buSzPct val="100000"/>
              <a:buFont typeface="Georgia"/>
              <a:defRPr sz="2400" i="1">
                <a:latin typeface="Georgia"/>
                <a:ea typeface="Georgia"/>
                <a:cs typeface="Georgia"/>
                <a:sym typeface="Georgia"/>
              </a:defRPr>
            </a:lvl2pPr>
            <a:lvl3pPr lvl="2" algn="ctr" rtl="0">
              <a:spcBef>
                <a:spcPts val="0"/>
              </a:spcBef>
              <a:buSzPct val="100000"/>
              <a:buFont typeface="Georgia"/>
              <a:defRPr sz="2400" i="1">
                <a:latin typeface="Georgia"/>
                <a:ea typeface="Georgia"/>
                <a:cs typeface="Georgia"/>
                <a:sym typeface="Georgia"/>
              </a:defRPr>
            </a:lvl3pPr>
            <a:lvl4pPr lvl="3" algn="ctr" rtl="0">
              <a:spcBef>
                <a:spcPts val="0"/>
              </a:spcBef>
              <a:buSzPct val="100000"/>
              <a:buFont typeface="Georgia"/>
              <a:defRPr sz="2400" i="1">
                <a:latin typeface="Georgia"/>
                <a:ea typeface="Georgia"/>
                <a:cs typeface="Georgia"/>
                <a:sym typeface="Georgia"/>
              </a:defRPr>
            </a:lvl4pPr>
            <a:lvl5pPr lvl="4" algn="ctr" rtl="0">
              <a:spcBef>
                <a:spcPts val="0"/>
              </a:spcBef>
              <a:buSzPct val="100000"/>
              <a:buFont typeface="Georgia"/>
              <a:defRPr sz="2400" i="1">
                <a:latin typeface="Georgia"/>
                <a:ea typeface="Georgia"/>
                <a:cs typeface="Georgia"/>
                <a:sym typeface="Georgia"/>
              </a:defRPr>
            </a:lvl5pPr>
            <a:lvl6pPr lvl="5" algn="ctr" rtl="0">
              <a:spcBef>
                <a:spcPts val="0"/>
              </a:spcBef>
              <a:buSzPct val="100000"/>
              <a:buFont typeface="Georgia"/>
              <a:defRPr sz="2400" i="1">
                <a:latin typeface="Georgia"/>
                <a:ea typeface="Georgia"/>
                <a:cs typeface="Georgia"/>
                <a:sym typeface="Georgia"/>
              </a:defRPr>
            </a:lvl6pPr>
            <a:lvl7pPr lvl="6" algn="ctr" rtl="0">
              <a:spcBef>
                <a:spcPts val="0"/>
              </a:spcBef>
              <a:buSzPct val="100000"/>
              <a:buFont typeface="Georgia"/>
              <a:defRPr sz="2400" i="1">
                <a:latin typeface="Georgia"/>
                <a:ea typeface="Georgia"/>
                <a:cs typeface="Georgia"/>
                <a:sym typeface="Georgia"/>
              </a:defRPr>
            </a:lvl7pPr>
            <a:lvl8pPr lvl="7" algn="ctr" rtl="0">
              <a:spcBef>
                <a:spcPts val="0"/>
              </a:spcBef>
              <a:buSzPct val="100000"/>
              <a:buFont typeface="Georgia"/>
              <a:defRPr sz="2400" i="1">
                <a:latin typeface="Georgia"/>
                <a:ea typeface="Georgia"/>
                <a:cs typeface="Georgia"/>
                <a:sym typeface="Georgia"/>
              </a:defRPr>
            </a:lvl8pPr>
            <a:lvl9pPr lvl="8" algn="ctr">
              <a:spcBef>
                <a:spcPts val="0"/>
              </a:spcBef>
              <a:buSzPct val="100000"/>
              <a:buFont typeface="Georgia"/>
              <a:defRPr sz="2400" i="1">
                <a:latin typeface="Georgia"/>
                <a:ea typeface="Georgia"/>
                <a:cs typeface="Georgia"/>
                <a:sym typeface="Georgia"/>
              </a:defRPr>
            </a:lvl9pPr>
          </a:lstStyle>
          <a:p>
            <a:pPr lvl="0"/>
            <a:r>
              <a:rPr lang="en-US" smtClean="0"/>
              <a:t>Click to edit Master text styles</a:t>
            </a:r>
          </a:p>
        </p:txBody>
      </p:sp>
      <p:pic>
        <p:nvPicPr>
          <p:cNvPr id="4" name="Picture 2" descr="U:\Graphics\Logo\KOA\KOA only\KOA Color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1"/>
          <p:cNvSpPr txBox="1">
            <a:spLocks noGrp="1"/>
          </p:cNvSpPr>
          <p:nvPr>
            <p:ph type="ctrTitle"/>
          </p:nvPr>
        </p:nvSpPr>
        <p:spPr>
          <a:xfrm>
            <a:off x="730250" y="736600"/>
            <a:ext cx="7962900" cy="609600"/>
          </a:xfrm>
          <a:prstGeom prst="rect">
            <a:avLst/>
          </a:prstGeom>
        </p:spPr>
        <p:txBody>
          <a:bodyPr lIns="91425" tIns="91425" rIns="91425" bIns="91425" anchor="b" anchorCtr="0"/>
          <a:lstStyle>
            <a:lvl1pPr lvl="0">
              <a:spcBef>
                <a:spcPts val="0"/>
              </a:spcBef>
              <a:buClr>
                <a:srgbClr val="F67031"/>
              </a:buClr>
              <a:buSzPct val="100000"/>
              <a:defRPr sz="2400" b="1">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r>
              <a:rPr lang="en-US" smtClean="0"/>
              <a:t>Click to edit Master title style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 1 column">
    <p:bg>
      <p:bgPr>
        <a:solidFill>
          <a:schemeClr val="tx1"/>
        </a:solidFill>
        <a:effectLst/>
      </p:bgPr>
    </p:bg>
    <p:spTree>
      <p:nvGrpSpPr>
        <p:cNvPr id="1" name="Shape 32"/>
        <p:cNvGrpSpPr/>
        <p:nvPr/>
      </p:nvGrpSpPr>
      <p:grpSpPr>
        <a:xfrm>
          <a:off x="0" y="0"/>
          <a:ext cx="0" cy="0"/>
          <a:chOff x="0" y="0"/>
          <a:chExt cx="0" cy="0"/>
        </a:xfrm>
      </p:grpSpPr>
      <p:sp>
        <p:nvSpPr>
          <p:cNvPr id="8" name="Shape 56"/>
          <p:cNvSpPr txBox="1">
            <a:spLocks noGrp="1"/>
          </p:cNvSpPr>
          <p:nvPr>
            <p:ph type="title"/>
          </p:nvPr>
        </p:nvSpPr>
        <p:spPr>
          <a:xfrm>
            <a:off x="730250" y="438150"/>
            <a:ext cx="8185150"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pic>
        <p:nvPicPr>
          <p:cNvPr id="3" name="Picture 2" descr="U:\Graphics\Logo\KOA\KOA only\KOA Color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954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 1 column">
    <p:bg>
      <p:bgPr>
        <a:solidFill>
          <a:schemeClr val="tx1"/>
        </a:solidFill>
        <a:effectLst/>
      </p:bgPr>
    </p:bg>
    <p:spTree>
      <p:nvGrpSpPr>
        <p:cNvPr id="1" name="Shape 32"/>
        <p:cNvGrpSpPr/>
        <p:nvPr/>
      </p:nvGrpSpPr>
      <p:grpSpPr>
        <a:xfrm>
          <a:off x="0" y="0"/>
          <a:ext cx="0" cy="0"/>
          <a:chOff x="0" y="0"/>
          <a:chExt cx="0" cy="0"/>
        </a:xfrm>
      </p:grpSpPr>
      <p:sp>
        <p:nvSpPr>
          <p:cNvPr id="10" name="Shape 56"/>
          <p:cNvSpPr txBox="1">
            <a:spLocks noGrp="1"/>
          </p:cNvSpPr>
          <p:nvPr>
            <p:ph type="title"/>
          </p:nvPr>
        </p:nvSpPr>
        <p:spPr>
          <a:xfrm>
            <a:off x="730250" y="438150"/>
            <a:ext cx="8185150"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8" name="Shape 76"/>
          <p:cNvSpPr txBox="1">
            <a:spLocks noGrp="1"/>
          </p:cNvSpPr>
          <p:nvPr>
            <p:ph type="body" idx="1"/>
          </p:nvPr>
        </p:nvSpPr>
        <p:spPr>
          <a:xfrm>
            <a:off x="895350" y="1898650"/>
            <a:ext cx="2438400" cy="2819400"/>
          </a:xfrm>
          <a:prstGeom prst="rect">
            <a:avLst/>
          </a:prstGeom>
        </p:spPr>
        <p:txBody>
          <a:bodyPr lIns="91425" tIns="91425" rIns="91425" bIns="91425" anchor="t" anchorCtr="0"/>
          <a:lstStyle>
            <a:lvl1pPr lvl="0" rtl="0">
              <a:spcBef>
                <a:spcPts val="0"/>
              </a:spcBef>
              <a:buSzPct val="100000"/>
              <a:buNone/>
              <a:defRPr sz="1100">
                <a:latin typeface="Segoe UI Light"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sp>
        <p:nvSpPr>
          <p:cNvPr id="16" name="Shape 76"/>
          <p:cNvSpPr txBox="1">
            <a:spLocks noGrp="1"/>
          </p:cNvSpPr>
          <p:nvPr>
            <p:ph type="body" idx="13"/>
          </p:nvPr>
        </p:nvSpPr>
        <p:spPr>
          <a:xfrm>
            <a:off x="897345" y="1517650"/>
            <a:ext cx="2438400" cy="304800"/>
          </a:xfrm>
          <a:prstGeom prst="rect">
            <a:avLst/>
          </a:prstGeom>
        </p:spPr>
        <p:txBody>
          <a:bodyPr lIns="91425" tIns="91425" rIns="91425" bIns="91425" anchor="t" anchorCtr="0"/>
          <a:lstStyle>
            <a:lvl1pPr lvl="0" rtl="0">
              <a:spcBef>
                <a:spcPts val="0"/>
              </a:spcBef>
              <a:buSzPct val="100000"/>
              <a:buNone/>
              <a:defRPr sz="1100" b="1" cap="all" baseline="0">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sp>
        <p:nvSpPr>
          <p:cNvPr id="19" name="Shape 76"/>
          <p:cNvSpPr txBox="1">
            <a:spLocks noGrp="1"/>
          </p:cNvSpPr>
          <p:nvPr>
            <p:ph type="body" idx="14"/>
          </p:nvPr>
        </p:nvSpPr>
        <p:spPr>
          <a:xfrm>
            <a:off x="3484155" y="1898650"/>
            <a:ext cx="2438400" cy="2819400"/>
          </a:xfrm>
          <a:prstGeom prst="rect">
            <a:avLst/>
          </a:prstGeom>
        </p:spPr>
        <p:txBody>
          <a:bodyPr lIns="91425" tIns="91425" rIns="91425" bIns="91425" anchor="t" anchorCtr="0"/>
          <a:lstStyle>
            <a:lvl1pPr lvl="0" rtl="0">
              <a:spcBef>
                <a:spcPts val="0"/>
              </a:spcBef>
              <a:buSzPct val="100000"/>
              <a:buNone/>
              <a:defRPr sz="1100">
                <a:latin typeface="Segoe UI Light"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sp>
        <p:nvSpPr>
          <p:cNvPr id="20" name="Shape 76"/>
          <p:cNvSpPr txBox="1">
            <a:spLocks noGrp="1"/>
          </p:cNvSpPr>
          <p:nvPr>
            <p:ph type="body" idx="15"/>
          </p:nvPr>
        </p:nvSpPr>
        <p:spPr>
          <a:xfrm>
            <a:off x="3486150" y="1517650"/>
            <a:ext cx="2438400" cy="304800"/>
          </a:xfrm>
          <a:prstGeom prst="rect">
            <a:avLst/>
          </a:prstGeom>
        </p:spPr>
        <p:txBody>
          <a:bodyPr lIns="91425" tIns="91425" rIns="91425" bIns="91425" anchor="t" anchorCtr="0"/>
          <a:lstStyle>
            <a:lvl1pPr lvl="0" rtl="0">
              <a:spcBef>
                <a:spcPts val="0"/>
              </a:spcBef>
              <a:buSzPct val="100000"/>
              <a:buNone/>
              <a:defRPr sz="1100" b="1" cap="all" baseline="0">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sp>
        <p:nvSpPr>
          <p:cNvPr id="21" name="Shape 76"/>
          <p:cNvSpPr txBox="1">
            <a:spLocks noGrp="1"/>
          </p:cNvSpPr>
          <p:nvPr>
            <p:ph type="body" idx="16"/>
          </p:nvPr>
        </p:nvSpPr>
        <p:spPr>
          <a:xfrm>
            <a:off x="6074955" y="1898650"/>
            <a:ext cx="2438400" cy="2819400"/>
          </a:xfrm>
          <a:prstGeom prst="rect">
            <a:avLst/>
          </a:prstGeom>
        </p:spPr>
        <p:txBody>
          <a:bodyPr lIns="91425" tIns="91425" rIns="91425" bIns="91425" anchor="t" anchorCtr="0"/>
          <a:lstStyle>
            <a:lvl1pPr lvl="0" rtl="0">
              <a:spcBef>
                <a:spcPts val="0"/>
              </a:spcBef>
              <a:buSzPct val="100000"/>
              <a:buNone/>
              <a:defRPr sz="1100">
                <a:latin typeface="Segoe UI Light"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sp>
        <p:nvSpPr>
          <p:cNvPr id="22" name="Shape 76"/>
          <p:cNvSpPr txBox="1">
            <a:spLocks noGrp="1"/>
          </p:cNvSpPr>
          <p:nvPr>
            <p:ph type="body" idx="17"/>
          </p:nvPr>
        </p:nvSpPr>
        <p:spPr>
          <a:xfrm>
            <a:off x="6076950" y="1517650"/>
            <a:ext cx="2438400" cy="304800"/>
          </a:xfrm>
          <a:prstGeom prst="rect">
            <a:avLst/>
          </a:prstGeom>
        </p:spPr>
        <p:txBody>
          <a:bodyPr lIns="91425" tIns="91425" rIns="91425" bIns="91425" anchor="t" anchorCtr="0"/>
          <a:lstStyle>
            <a:lvl1pPr lvl="0" rtl="0">
              <a:spcBef>
                <a:spcPts val="0"/>
              </a:spcBef>
              <a:buSzPct val="100000"/>
              <a:buNone/>
              <a:defRPr sz="1100" b="1" cap="all" baseline="0">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pPr lvl="0"/>
            <a:r>
              <a:rPr lang="en-US" smtClean="0"/>
              <a:t>Click to edit Master text styles</a:t>
            </a:r>
          </a:p>
        </p:txBody>
      </p:sp>
      <p:pic>
        <p:nvPicPr>
          <p:cNvPr id="9" name="Picture 2" descr="U:\Graphics\Logo\KOA\KOA only\KOA Color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31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 1 column">
    <p:bg>
      <p:bgPr>
        <a:solidFill>
          <a:schemeClr val="tx1"/>
        </a:solidFill>
        <a:effectLst/>
      </p:bgPr>
    </p:bg>
    <p:spTree>
      <p:nvGrpSpPr>
        <p:cNvPr id="1" name="Shape 32"/>
        <p:cNvGrpSpPr/>
        <p:nvPr/>
      </p:nvGrpSpPr>
      <p:grpSpPr>
        <a:xfrm>
          <a:off x="0" y="0"/>
          <a:ext cx="0" cy="0"/>
          <a:chOff x="0" y="0"/>
          <a:chExt cx="0" cy="0"/>
        </a:xfrm>
      </p:grpSpPr>
      <p:sp>
        <p:nvSpPr>
          <p:cNvPr id="8" name="Shape 56"/>
          <p:cNvSpPr txBox="1">
            <a:spLocks noGrp="1"/>
          </p:cNvSpPr>
          <p:nvPr>
            <p:ph type="title"/>
          </p:nvPr>
        </p:nvSpPr>
        <p:spPr>
          <a:xfrm>
            <a:off x="730250" y="438150"/>
            <a:ext cx="4172288"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6" name="Text Placeholder 7"/>
          <p:cNvSpPr>
            <a:spLocks noGrp="1"/>
          </p:cNvSpPr>
          <p:nvPr>
            <p:ph type="body" sz="quarter" idx="11"/>
          </p:nvPr>
        </p:nvSpPr>
        <p:spPr>
          <a:xfrm>
            <a:off x="730250" y="1250950"/>
            <a:ext cx="4184650" cy="3454399"/>
          </a:xfrm>
          <a:prstGeom prst="rect">
            <a:avLst/>
          </a:prstGeom>
        </p:spPr>
        <p:txBody>
          <a:bodyPr/>
          <a:lstStyle>
            <a:lvl1pPr marL="285750" indent="-285750">
              <a:spcBef>
                <a:spcPts val="1200"/>
              </a:spcBef>
              <a:spcAft>
                <a:spcPts val="600"/>
              </a:spcAft>
              <a:buClr>
                <a:schemeClr val="bg2"/>
              </a:buClr>
              <a:buSzPct val="125000"/>
              <a:buFont typeface="Arial" panose="020B0604020202020204" pitchFamily="34" charset="0"/>
              <a:buChar char="•"/>
              <a:defRPr sz="1400" b="1">
                <a:latin typeface="Segoe UI Semibold" panose="020B0702040204020203" pitchFamily="34" charset="0"/>
              </a:defRPr>
            </a:lvl1pPr>
            <a:lvl2pPr marL="685800" indent="-228600">
              <a:buSzPct val="90000"/>
              <a:buFont typeface="Courier New" panose="02070309020205020404" pitchFamily="49" charset="0"/>
              <a:buChar char="o"/>
              <a:defRPr sz="1200">
                <a:solidFill>
                  <a:schemeClr val="bg2"/>
                </a:solidFill>
                <a:latin typeface="+mj-lt"/>
              </a:defRPr>
            </a:lvl2pPr>
            <a:lvl3pPr marL="974725" indent="-114300">
              <a:spcBef>
                <a:spcPts val="200"/>
              </a:spcBef>
              <a:buFont typeface="Arial" panose="020B0604020202020204" pitchFamily="34" charset="0"/>
              <a:buChar char="•"/>
              <a:defRPr sz="1100">
                <a:latin typeface="+mn-lt"/>
              </a:defRPr>
            </a:lvl3pPr>
            <a:lvl4pPr marL="1257300" indent="-168275">
              <a:buFont typeface="Arial" panose="020B0604020202020204" pitchFamily="34" charset="0"/>
              <a:buChar char="•"/>
              <a:defRPr sz="1100">
                <a:latin typeface="+mn-lt"/>
              </a:defRPr>
            </a:lvl4pPr>
            <a:lvl5pPr marL="1600200" indent="-168275">
              <a:buFont typeface="Wingdings" panose="05000000000000000000" pitchFamily="2" charset="2"/>
              <a:buChar char="ü"/>
              <a:defRPr sz="11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Picture Placeholder 2"/>
          <p:cNvSpPr>
            <a:spLocks noGrp="1"/>
          </p:cNvSpPr>
          <p:nvPr>
            <p:ph type="pic" sz="quarter" idx="12"/>
          </p:nvPr>
        </p:nvSpPr>
        <p:spPr>
          <a:xfrm>
            <a:off x="5232400" y="0"/>
            <a:ext cx="3911600" cy="5143500"/>
          </a:xfrm>
          <a:prstGeom prst="rect">
            <a:avLst/>
          </a:prstGeom>
        </p:spPr>
        <p:txBody>
          <a:bodyPr/>
          <a:lstStyle/>
          <a:p>
            <a:r>
              <a:rPr lang="en-US" smtClean="0"/>
              <a:t>Click icon to add picture</a:t>
            </a:r>
            <a:endParaRPr lang="en-US"/>
          </a:p>
        </p:txBody>
      </p:sp>
      <p:pic>
        <p:nvPicPr>
          <p:cNvPr id="5" name="Picture 2" descr="U:\Graphics\Logo\KOA\KOA only\KOA 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7979" y="4622166"/>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74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 1 column">
    <p:bg>
      <p:bgPr>
        <a:solidFill>
          <a:schemeClr val="tx1"/>
        </a:solidFill>
        <a:effectLst/>
      </p:bgPr>
    </p:bg>
    <p:spTree>
      <p:nvGrpSpPr>
        <p:cNvPr id="1" name="Shape 32"/>
        <p:cNvGrpSpPr/>
        <p:nvPr/>
      </p:nvGrpSpPr>
      <p:grpSpPr>
        <a:xfrm>
          <a:off x="0" y="0"/>
          <a:ext cx="0" cy="0"/>
          <a:chOff x="0" y="0"/>
          <a:chExt cx="0" cy="0"/>
        </a:xfrm>
      </p:grpSpPr>
      <p:sp>
        <p:nvSpPr>
          <p:cNvPr id="3" name="Picture Placeholder 2"/>
          <p:cNvSpPr>
            <a:spLocks noGrp="1"/>
          </p:cNvSpPr>
          <p:nvPr>
            <p:ph type="pic" sz="quarter" idx="12"/>
          </p:nvPr>
        </p:nvSpPr>
        <p:spPr>
          <a:xfrm>
            <a:off x="0" y="0"/>
            <a:ext cx="3911600" cy="5143500"/>
          </a:xfrm>
          <a:prstGeom prst="rect">
            <a:avLst/>
          </a:prstGeom>
        </p:spPr>
        <p:txBody>
          <a:bodyPr/>
          <a:lstStyle/>
          <a:p>
            <a:r>
              <a:rPr lang="en-US" smtClean="0"/>
              <a:t>Click icon to add picture</a:t>
            </a:r>
            <a:endParaRPr lang="en-US"/>
          </a:p>
        </p:txBody>
      </p:sp>
      <p:sp>
        <p:nvSpPr>
          <p:cNvPr id="8" name="Shape 56"/>
          <p:cNvSpPr txBox="1">
            <a:spLocks noGrp="1"/>
          </p:cNvSpPr>
          <p:nvPr>
            <p:ph type="title"/>
          </p:nvPr>
        </p:nvSpPr>
        <p:spPr>
          <a:xfrm>
            <a:off x="4470830" y="438150"/>
            <a:ext cx="4172288"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6" name="Text Placeholder 7"/>
          <p:cNvSpPr>
            <a:spLocks noGrp="1"/>
          </p:cNvSpPr>
          <p:nvPr>
            <p:ph type="body" sz="quarter" idx="11"/>
          </p:nvPr>
        </p:nvSpPr>
        <p:spPr>
          <a:xfrm>
            <a:off x="4470830" y="1250950"/>
            <a:ext cx="4184650" cy="3454399"/>
          </a:xfrm>
          <a:prstGeom prst="rect">
            <a:avLst/>
          </a:prstGeom>
        </p:spPr>
        <p:txBody>
          <a:bodyPr/>
          <a:lstStyle>
            <a:lvl1pPr marL="285750" indent="-285750">
              <a:spcBef>
                <a:spcPts val="1200"/>
              </a:spcBef>
              <a:spcAft>
                <a:spcPts val="600"/>
              </a:spcAft>
              <a:buClr>
                <a:schemeClr val="bg2"/>
              </a:buClr>
              <a:buSzPct val="125000"/>
              <a:buFont typeface="Arial" panose="020B0604020202020204" pitchFamily="34" charset="0"/>
              <a:buChar char="•"/>
              <a:defRPr sz="1400" b="1">
                <a:latin typeface="Segoe UI Semibold" panose="020B0702040204020203" pitchFamily="34" charset="0"/>
              </a:defRPr>
            </a:lvl1pPr>
            <a:lvl2pPr marL="685800" indent="-228600">
              <a:buSzPct val="90000"/>
              <a:buFont typeface="Courier New" panose="02070309020205020404" pitchFamily="49" charset="0"/>
              <a:buChar char="o"/>
              <a:defRPr sz="1200">
                <a:solidFill>
                  <a:schemeClr val="bg2"/>
                </a:solidFill>
                <a:latin typeface="+mj-lt"/>
              </a:defRPr>
            </a:lvl2pPr>
            <a:lvl3pPr marL="974725" indent="-114300">
              <a:spcBef>
                <a:spcPts val="200"/>
              </a:spcBef>
              <a:buFont typeface="Arial" panose="020B0604020202020204" pitchFamily="34" charset="0"/>
              <a:buChar char="•"/>
              <a:defRPr sz="1100">
                <a:latin typeface="+mn-lt"/>
              </a:defRPr>
            </a:lvl3pPr>
            <a:lvl4pPr marL="1257300" indent="-168275">
              <a:buFont typeface="Arial" panose="020B0604020202020204" pitchFamily="34" charset="0"/>
              <a:buChar char="•"/>
              <a:defRPr sz="1100">
                <a:latin typeface="+mn-lt"/>
              </a:defRPr>
            </a:lvl4pPr>
            <a:lvl5pPr marL="1600200" indent="-168275">
              <a:buFont typeface="Wingdings" panose="05000000000000000000" pitchFamily="2" charset="2"/>
              <a:buChar char="ü"/>
              <a:defRPr sz="11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U:\Graphics\Logo\KOA\KOA only\KOA 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7979" y="4622166"/>
            <a:ext cx="1083623"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Graphics\Logo\KOA\KOA only\KOA Color 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9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 1 column">
    <p:bg>
      <p:bgPr>
        <a:solidFill>
          <a:schemeClr val="tx1"/>
        </a:solidFill>
        <a:effectLst/>
      </p:bgPr>
    </p:bg>
    <p:spTree>
      <p:nvGrpSpPr>
        <p:cNvPr id="1" name="Shape 32"/>
        <p:cNvGrpSpPr/>
        <p:nvPr/>
      </p:nvGrpSpPr>
      <p:grpSpPr>
        <a:xfrm>
          <a:off x="0" y="0"/>
          <a:ext cx="0" cy="0"/>
          <a:chOff x="0" y="0"/>
          <a:chExt cx="0" cy="0"/>
        </a:xfrm>
      </p:grpSpPr>
      <p:sp>
        <p:nvSpPr>
          <p:cNvPr id="10" name="Shape 56"/>
          <p:cNvSpPr txBox="1">
            <a:spLocks noGrp="1"/>
          </p:cNvSpPr>
          <p:nvPr>
            <p:ph type="title"/>
          </p:nvPr>
        </p:nvSpPr>
        <p:spPr>
          <a:xfrm>
            <a:off x="730250" y="438150"/>
            <a:ext cx="5137150"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11" name="Shape 69"/>
          <p:cNvSpPr txBox="1">
            <a:spLocks noGrp="1"/>
          </p:cNvSpPr>
          <p:nvPr>
            <p:ph type="body" idx="1"/>
          </p:nvPr>
        </p:nvSpPr>
        <p:spPr>
          <a:xfrm>
            <a:off x="730250" y="1250950"/>
            <a:ext cx="2368049" cy="3454400"/>
          </a:xfrm>
          <a:prstGeom prst="rect">
            <a:avLst/>
          </a:prstGeom>
        </p:spPr>
        <p:txBody>
          <a:bodyPr lIns="91425" tIns="91425" rIns="91425" bIns="91425" anchor="t" anchorCtr="0"/>
          <a:lstStyle>
            <a:lvl1pPr marL="182880" lvl="0" indent="-182880">
              <a:spcBef>
                <a:spcPts val="800"/>
              </a:spcBef>
              <a:buClr>
                <a:schemeClr val="bg2"/>
              </a:buClr>
              <a:buSzPct val="100000"/>
              <a:buFont typeface="Arial" panose="020B0604020202020204" pitchFamily="34" charset="0"/>
              <a:buChar char="•"/>
              <a:defRPr sz="1400">
                <a:latin typeface="Segoe UI Semilight" panose="020B0402040204020203" pitchFamily="34" charset="0"/>
                <a:ea typeface="Segoe UI" panose="020B0502040204020203" pitchFamily="34" charset="0"/>
                <a:cs typeface="Segoe UI Semilight" panose="020B0402040204020203" pitchFamily="34" charset="0"/>
              </a:defRPr>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pPr lvl="0"/>
            <a:r>
              <a:rPr lang="en-US" smtClean="0"/>
              <a:t>Click to edit Master text styles</a:t>
            </a:r>
          </a:p>
        </p:txBody>
      </p:sp>
      <p:sp>
        <p:nvSpPr>
          <p:cNvPr id="12" name="Shape 70"/>
          <p:cNvSpPr txBox="1">
            <a:spLocks noGrp="1"/>
          </p:cNvSpPr>
          <p:nvPr>
            <p:ph type="body" idx="2"/>
          </p:nvPr>
        </p:nvSpPr>
        <p:spPr>
          <a:xfrm>
            <a:off x="3262801" y="1250950"/>
            <a:ext cx="2591899" cy="3454400"/>
          </a:xfrm>
          <a:prstGeom prst="rect">
            <a:avLst/>
          </a:prstGeom>
        </p:spPr>
        <p:txBody>
          <a:bodyPr lIns="91425" tIns="91425" rIns="91425" bIns="91425" anchor="t" anchorCtr="0"/>
          <a:lstStyle>
            <a:lvl1pPr marL="182880" lvl="0" indent="-182880">
              <a:spcBef>
                <a:spcPts val="800"/>
              </a:spcBef>
              <a:buClr>
                <a:schemeClr val="bg2"/>
              </a:buClr>
              <a:buSzPct val="100000"/>
              <a:buFont typeface="Arial" panose="020B0604020202020204" pitchFamily="34" charset="0"/>
              <a:buChar char="•"/>
              <a:defRPr sz="1400">
                <a:latin typeface="Segoe UI Semilight" panose="020B0402040204020203" pitchFamily="34" charset="0"/>
                <a:ea typeface="Segoe UI" panose="020B0502040204020203" pitchFamily="34" charset="0"/>
                <a:cs typeface="Segoe UI Semilight" panose="020B0402040204020203" pitchFamily="34" charset="0"/>
              </a:defRPr>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pPr lvl="0"/>
            <a:r>
              <a:rPr lang="en-US" smtClean="0"/>
              <a:t>Click to edit Master text styles</a:t>
            </a:r>
          </a:p>
        </p:txBody>
      </p:sp>
      <p:sp>
        <p:nvSpPr>
          <p:cNvPr id="13" name="Picture Placeholder 2"/>
          <p:cNvSpPr>
            <a:spLocks noGrp="1"/>
          </p:cNvSpPr>
          <p:nvPr>
            <p:ph type="pic" sz="quarter" idx="12"/>
          </p:nvPr>
        </p:nvSpPr>
        <p:spPr>
          <a:xfrm>
            <a:off x="6194121" y="0"/>
            <a:ext cx="2949877" cy="5143500"/>
          </a:xfrm>
          <a:prstGeom prst="rect">
            <a:avLst/>
          </a:prstGeom>
        </p:spPr>
        <p:txBody>
          <a:bodyPr/>
          <a:lstStyle/>
          <a:p>
            <a:r>
              <a:rPr lang="en-US" smtClean="0"/>
              <a:t>Click icon to add picture</a:t>
            </a:r>
            <a:endParaRPr lang="en-US"/>
          </a:p>
        </p:txBody>
      </p:sp>
      <p:pic>
        <p:nvPicPr>
          <p:cNvPr id="6" name="Picture 2" descr="U:\Graphics\Logo\KOA\KOA only\KOA 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77979" y="4622166"/>
            <a:ext cx="1083623"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rot="164074">
            <a:off x="-343046" y="879168"/>
            <a:ext cx="550811" cy="353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p:cNvSpPr/>
          <p:nvPr userDrawn="1"/>
        </p:nvSpPr>
        <p:spPr>
          <a:xfrm rot="164074">
            <a:off x="-444646" y="671029"/>
            <a:ext cx="550811" cy="353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hape 56"/>
          <p:cNvSpPr txBox="1">
            <a:spLocks noGrp="1"/>
          </p:cNvSpPr>
          <p:nvPr>
            <p:ph type="title"/>
          </p:nvPr>
        </p:nvSpPr>
        <p:spPr>
          <a:xfrm>
            <a:off x="730250" y="438150"/>
            <a:ext cx="8185150"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6" name="Picture Placeholder 2"/>
          <p:cNvSpPr>
            <a:spLocks noGrp="1"/>
          </p:cNvSpPr>
          <p:nvPr>
            <p:ph type="pic" sz="quarter" idx="12"/>
          </p:nvPr>
        </p:nvSpPr>
        <p:spPr>
          <a:xfrm>
            <a:off x="4782198" y="971206"/>
            <a:ext cx="3910952" cy="3467100"/>
          </a:xfrm>
          <a:prstGeom prst="rect">
            <a:avLst/>
          </a:prstGeom>
        </p:spPr>
        <p:txBody>
          <a:bodyPr/>
          <a:lstStyle/>
          <a:p>
            <a:r>
              <a:rPr lang="en-US" smtClean="0"/>
              <a:t>Click icon to add picture</a:t>
            </a:r>
            <a:endParaRPr lang="en-US" dirty="0"/>
          </a:p>
        </p:txBody>
      </p:sp>
      <p:sp>
        <p:nvSpPr>
          <p:cNvPr id="7" name="Picture Placeholder 2"/>
          <p:cNvSpPr>
            <a:spLocks noGrp="1"/>
          </p:cNvSpPr>
          <p:nvPr>
            <p:ph type="pic" sz="quarter" idx="13"/>
          </p:nvPr>
        </p:nvSpPr>
        <p:spPr>
          <a:xfrm>
            <a:off x="730250" y="971206"/>
            <a:ext cx="3892874" cy="3467100"/>
          </a:xfrm>
          <a:prstGeom prst="rect">
            <a:avLst/>
          </a:prstGeom>
        </p:spPr>
        <p:txBody>
          <a:bodyPr/>
          <a:lstStyle/>
          <a:p>
            <a:r>
              <a:rPr lang="en-US" smtClean="0"/>
              <a:t>Click icon to add picture</a:t>
            </a:r>
            <a:endParaRPr lang="en-US"/>
          </a:p>
        </p:txBody>
      </p:sp>
      <p:pic>
        <p:nvPicPr>
          <p:cNvPr id="8" name="Picture 2" descr="U:\Graphics\Logo\KOA\KOA only\KOA Color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5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hape 56"/>
          <p:cNvSpPr txBox="1">
            <a:spLocks noGrp="1"/>
          </p:cNvSpPr>
          <p:nvPr>
            <p:ph type="title"/>
          </p:nvPr>
        </p:nvSpPr>
        <p:spPr>
          <a:xfrm>
            <a:off x="730250" y="438150"/>
            <a:ext cx="8185150" cy="533400"/>
          </a:xfrm>
          <a:prstGeom prst="rect">
            <a:avLst/>
          </a:prstGeom>
        </p:spPr>
        <p:txBody>
          <a:bodyPr lIns="91425" tIns="91425" rIns="91425" bIns="91425" anchor="b" anchorCtr="0"/>
          <a:lstStyle>
            <a:lvl1pPr lvl="0" rtl="0">
              <a:spcBef>
                <a:spcPts val="0"/>
              </a:spcBef>
              <a:buClr>
                <a:srgbClr val="F67031"/>
              </a:buClr>
              <a:tabLst>
                <a:tab pos="1257300" algn="l"/>
              </a:tabLst>
              <a:defRPr sz="2400" b="1" cap="all" baseline="0">
                <a:solidFill>
                  <a:schemeClr val="accent1"/>
                </a:solidFill>
                <a:latin typeface="Segoe UI" panose="020B0502040204020203" pitchFamily="34" charset="0"/>
                <a:ea typeface="Segoe UI" panose="020B0502040204020203" pitchFamily="34" charset="0"/>
                <a:cs typeface="Segoe UI" panose="020B0502040204020203" pitchFamily="34" charset="0"/>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r>
              <a:rPr lang="en-US" smtClean="0"/>
              <a:t>Click to edit Master title style</a:t>
            </a:r>
            <a:endParaRPr dirty="0"/>
          </a:p>
        </p:txBody>
      </p:sp>
      <p:sp>
        <p:nvSpPr>
          <p:cNvPr id="7" name="Picture Placeholder 2"/>
          <p:cNvSpPr>
            <a:spLocks noGrp="1"/>
          </p:cNvSpPr>
          <p:nvPr>
            <p:ph type="pic" sz="quarter" idx="13"/>
          </p:nvPr>
        </p:nvSpPr>
        <p:spPr>
          <a:xfrm>
            <a:off x="730250" y="1109746"/>
            <a:ext cx="2565400" cy="3467100"/>
          </a:xfrm>
          <a:prstGeom prst="rect">
            <a:avLst/>
          </a:prstGeom>
        </p:spPr>
        <p:txBody>
          <a:bodyPr/>
          <a:lstStyle/>
          <a:p>
            <a:r>
              <a:rPr lang="en-US" smtClean="0"/>
              <a:t>Click icon to add picture</a:t>
            </a:r>
            <a:endParaRPr lang="en-US"/>
          </a:p>
        </p:txBody>
      </p:sp>
      <p:sp>
        <p:nvSpPr>
          <p:cNvPr id="8" name="Picture Placeholder 2"/>
          <p:cNvSpPr>
            <a:spLocks noGrp="1"/>
          </p:cNvSpPr>
          <p:nvPr>
            <p:ph type="pic" sz="quarter" idx="14"/>
          </p:nvPr>
        </p:nvSpPr>
        <p:spPr>
          <a:xfrm>
            <a:off x="3429000" y="1109746"/>
            <a:ext cx="2565400" cy="3467100"/>
          </a:xfrm>
          <a:prstGeom prst="rect">
            <a:avLst/>
          </a:prstGeom>
        </p:spPr>
        <p:txBody>
          <a:bodyPr/>
          <a:lstStyle/>
          <a:p>
            <a:r>
              <a:rPr lang="en-US" smtClean="0"/>
              <a:t>Click icon to add picture</a:t>
            </a:r>
            <a:endParaRPr lang="en-US"/>
          </a:p>
        </p:txBody>
      </p:sp>
      <p:sp>
        <p:nvSpPr>
          <p:cNvPr id="9" name="Picture Placeholder 2"/>
          <p:cNvSpPr>
            <a:spLocks noGrp="1"/>
          </p:cNvSpPr>
          <p:nvPr>
            <p:ph type="pic" sz="quarter" idx="15"/>
          </p:nvPr>
        </p:nvSpPr>
        <p:spPr>
          <a:xfrm>
            <a:off x="6127750" y="1109746"/>
            <a:ext cx="2565400" cy="3467100"/>
          </a:xfrm>
          <a:prstGeom prst="rect">
            <a:avLst/>
          </a:prstGeom>
        </p:spPr>
        <p:txBody>
          <a:bodyPr/>
          <a:lstStyle/>
          <a:p>
            <a:r>
              <a:rPr lang="en-US" smtClean="0"/>
              <a:t>Click icon to add picture</a:t>
            </a:r>
            <a:endParaRPr lang="en-US"/>
          </a:p>
        </p:txBody>
      </p:sp>
      <p:pic>
        <p:nvPicPr>
          <p:cNvPr id="6" name="Picture 2" descr="U:\Graphics\Logo\KOA\KOA only\KOA Color Logo.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23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5"/>
        <p:cNvGrpSpPr/>
        <p:nvPr/>
      </p:nvGrpSpPr>
      <p:grpSpPr>
        <a:xfrm>
          <a:off x="0" y="0"/>
          <a:ext cx="0" cy="0"/>
          <a:chOff x="0" y="0"/>
          <a:chExt cx="0" cy="0"/>
        </a:xfrm>
      </p:grpSpPr>
      <p:sp>
        <p:nvSpPr>
          <p:cNvPr id="4" name="Rectangle 3"/>
          <p:cNvSpPr/>
          <p:nvPr/>
        </p:nvSpPr>
        <p:spPr>
          <a:xfrm rot="164074">
            <a:off x="-343046" y="879168"/>
            <a:ext cx="550811" cy="353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p:cNvSpPr/>
          <p:nvPr/>
        </p:nvSpPr>
        <p:spPr>
          <a:xfrm rot="164074">
            <a:off x="-444646" y="671029"/>
            <a:ext cx="550811" cy="353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5" name="Picture 2" descr="U:\Graphics\Logo\KOA\KOA only\KOA Color Log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999730" y="4638868"/>
            <a:ext cx="1083623" cy="4572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48" r:id="rId1"/>
    <p:sldLayoutId id="2147483651" r:id="rId2"/>
    <p:sldLayoutId id="2147483663" r:id="rId3"/>
    <p:sldLayoutId id="2147483669" r:id="rId4"/>
    <p:sldLayoutId id="2147483668" r:id="rId5"/>
    <p:sldLayoutId id="2147483672" r:id="rId6"/>
    <p:sldLayoutId id="2147483652" r:id="rId7"/>
    <p:sldLayoutId id="2147483670" r:id="rId8"/>
    <p:sldLayoutId id="2147483671" r:id="rId9"/>
    <p:sldLayoutId id="2147483660" r:id="rId10"/>
  </p:sldLayoutIdLst>
  <p:transition>
    <p:fade/>
  </p:transition>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Print Clearly" pitchFamily="50" charset="0"/>
          <a:ea typeface="Segoe UI" panose="020B0502040204020203" pitchFamily="34" charset="0"/>
          <a:cs typeface="Segoe UI" panose="020B0502040204020203" pitchFamily="34" charset="0"/>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FontTx/>
        <a:buNone/>
        <a:defRPr sz="1400" b="0" i="0" u="none" strike="noStrike" cap="none">
          <a:solidFill>
            <a:srgbClr val="000000"/>
          </a:solidFill>
          <a:latin typeface="+mj-lt"/>
          <a:ea typeface="Segoe UI" panose="020B0502040204020203" pitchFamily="34" charset="0"/>
          <a:cs typeface="Segoe UI" panose="020B0502040204020203" pitchFamily="34" charset="0"/>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google.com/maps/place/Bloomdale+St+&amp;+Bradbury+Ave,+Duarte,+CA+91010/@34.1378448,-117.9841056,17z/data=!3m1!4b1!4m5!3m4!1s0x80c2d90674e421fb:0x5b0b53207616e5ec!8m2!3d34.1378448!4d-117.981916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google.com/maps/place/Brycedale+Ave+&amp;+Maynard+Dr,+Duarte,+CA+91010/@34.1383568,-117.9766657,17z/data=!3m1!4b1!4m5!3m4!1s0x80c2d901a10e3c39:0x4d9eb3659f5de093!8m2!3d34.1383568!4d-117.97447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maps/place/Oakhaven+Dr+&amp;+Random+Ln,+Duarte,+CA+91010/@34.1430895,-117.9575806,599m/data=!3m1!1e3!4m5!3m4!1s0x80c2d8f720d7ea71:0x1c50c357d76dadd9!8m2!3d34.1430742!4d-117.957296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google.com/maps/place/Deerlane+Dr+&amp;+Greenbank+Ave,+Duarte,+CA+91010/@34.1489539,-117.9450327,778m/data=!3m2!1e3!4b1!4m5!3m4!1s0x80c2d88c2202b3cd:0x94bcfbe00640c38b!8m2!3d34.1489539!4d-117.94284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730250" y="736600"/>
            <a:ext cx="4079075" cy="609600"/>
          </a:xfrm>
        </p:spPr>
        <p:txBody>
          <a:bodyPr>
            <a:noAutofit/>
          </a:bodyPr>
          <a:lstStyle/>
          <a:p>
            <a:pPr lvl="0"/>
            <a:r>
              <a:rPr lang="en" sz="2400" dirty="0" smtClean="0"/>
              <a:t>Stop Sign Policy</a:t>
            </a:r>
            <a:endParaRPr lang="en" sz="2400" dirty="0"/>
          </a:p>
        </p:txBody>
      </p:sp>
      <p:sp>
        <p:nvSpPr>
          <p:cNvPr id="2" name="TextBox 1"/>
          <p:cNvSpPr txBox="1"/>
          <p:nvPr/>
        </p:nvSpPr>
        <p:spPr>
          <a:xfrm>
            <a:off x="730250" y="1346200"/>
            <a:ext cx="3627120" cy="307777"/>
          </a:xfrm>
          <a:prstGeom prst="rect">
            <a:avLst/>
          </a:prstGeom>
          <a:noFill/>
        </p:spPr>
        <p:txBody>
          <a:bodyPr wrap="square" rtlCol="0">
            <a:spAutoFit/>
          </a:bodyPr>
          <a:lstStyle/>
          <a:p>
            <a:r>
              <a:rPr lang="en-US" dirty="0" smtClean="0">
                <a:solidFill>
                  <a:schemeClr val="bg2"/>
                </a:solidFill>
                <a:latin typeface="Segoe UI Semilight" panose="020B0402040204020203" pitchFamily="34" charset="0"/>
                <a:ea typeface="Segoe UI" panose="020B0502040204020203" pitchFamily="34" charset="0"/>
                <a:cs typeface="Segoe UI Semilight" panose="020B0402040204020203" pitchFamily="34" charset="0"/>
              </a:rPr>
              <a:t>CITY OF DUARTE |   </a:t>
            </a:r>
            <a:r>
              <a:rPr lang="en-US" dirty="0" smtClean="0">
                <a:solidFill>
                  <a:schemeClr val="bg2"/>
                </a:solidFill>
                <a:latin typeface="Segoe UI Light" panose="020B0502040204020203" pitchFamily="34" charset="0"/>
                <a:ea typeface="Segoe UI" panose="020B0502040204020203" pitchFamily="34" charset="0"/>
                <a:cs typeface="Segoe UI Semilight" panose="020B0402040204020203" pitchFamily="34" charset="0"/>
              </a:rPr>
              <a:t>October 22, 2019</a:t>
            </a:r>
            <a:endParaRPr lang="en-US" dirty="0">
              <a:solidFill>
                <a:schemeClr val="bg2"/>
              </a:solidFill>
              <a:latin typeface="Segoe UI Light" panose="020B0502040204020203" pitchFamily="34" charset="0"/>
              <a:ea typeface="Segoe UI" panose="020B0502040204020203" pitchFamily="34" charset="0"/>
              <a:cs typeface="Segoe UI Semilight" panose="020B0402040204020203" pitchFamily="34" charset="0"/>
            </a:endParaRPr>
          </a:p>
        </p:txBody>
      </p:sp>
      <p:pic>
        <p:nvPicPr>
          <p:cNvPr id="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5650" y="530461"/>
            <a:ext cx="1600200" cy="67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67500" y="4897279"/>
            <a:ext cx="2476500" cy="246221"/>
          </a:xfrm>
          <a:prstGeom prst="rect">
            <a:avLst/>
          </a:prstGeom>
          <a:noFill/>
        </p:spPr>
        <p:txBody>
          <a:bodyPr wrap="square" rtlCol="0">
            <a:spAutoFit/>
          </a:bodyPr>
          <a:lstStyle/>
          <a:p>
            <a:pPr algn="r"/>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pic>
        <p:nvPicPr>
          <p:cNvPr id="4" name="Picture Placeholder 3"/>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t="9672" b="27614"/>
          <a:stretch/>
        </p:blipFill>
        <p:spPr/>
      </p:pic>
      <p:sp>
        <p:nvSpPr>
          <p:cNvPr id="9" name="Rectangle 8"/>
          <p:cNvSpPr/>
          <p:nvPr/>
        </p:nvSpPr>
        <p:spPr>
          <a:xfrm rot="164074">
            <a:off x="-343046" y="879168"/>
            <a:ext cx="550811" cy="3530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Rectangle 9"/>
          <p:cNvSpPr/>
          <p:nvPr/>
        </p:nvSpPr>
        <p:spPr>
          <a:xfrm rot="164074">
            <a:off x="-444646" y="671029"/>
            <a:ext cx="550811" cy="353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4857" y="268132"/>
            <a:ext cx="1093925" cy="15202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dirty="0" smtClean="0"/>
              <a:t>Procedures</a:t>
            </a:r>
            <a:endParaRPr lang="en-US" dirty="0"/>
          </a:p>
        </p:txBody>
      </p:sp>
      <p:sp>
        <p:nvSpPr>
          <p:cNvPr id="6" name="Rectangle 5"/>
          <p:cNvSpPr/>
          <p:nvPr/>
        </p:nvSpPr>
        <p:spPr>
          <a:xfrm>
            <a:off x="6033101" y="4094869"/>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Rectangle 2"/>
          <p:cNvSpPr/>
          <p:nvPr/>
        </p:nvSpPr>
        <p:spPr>
          <a:xfrm>
            <a:off x="614596" y="1234310"/>
            <a:ext cx="8006890" cy="2246769"/>
          </a:xfrm>
          <a:prstGeom prst="rect">
            <a:avLst/>
          </a:prstGeom>
        </p:spPr>
        <p:txBody>
          <a:bodyPr wrap="square">
            <a:spAutoFit/>
          </a:bodyPr>
          <a:lstStyle/>
          <a:p>
            <a:r>
              <a:rPr lang="en-US" dirty="0">
                <a:latin typeface="+mn-lt"/>
              </a:rPr>
              <a:t>The following is the process that will be followed in the application and approval process for public requests for stop sign </a:t>
            </a:r>
            <a:r>
              <a:rPr lang="en-US" dirty="0" smtClean="0">
                <a:latin typeface="+mn-lt"/>
              </a:rPr>
              <a:t>control.</a:t>
            </a:r>
          </a:p>
          <a:p>
            <a:pPr marL="285750" indent="-285750">
              <a:buFont typeface="Arial" panose="020B0604020202020204" pitchFamily="34" charset="0"/>
              <a:buChar char="•"/>
            </a:pPr>
            <a:r>
              <a:rPr lang="en-US" dirty="0" smtClean="0">
                <a:latin typeface="+mn-lt"/>
              </a:rPr>
              <a:t>An </a:t>
            </a:r>
            <a:r>
              <a:rPr lang="en-US" dirty="0">
                <a:latin typeface="+mn-lt"/>
              </a:rPr>
              <a:t>engineering study will be conducted to ensure requirements within Duarte’s Stop Sign Policy or CA MUTCD are meet. The study will include the engineer’s findings along with engineering recommendations for the intersection. </a:t>
            </a:r>
          </a:p>
          <a:p>
            <a:pPr marL="285750" indent="-285750">
              <a:buFont typeface="Arial" panose="020B0604020202020204" pitchFamily="34" charset="0"/>
              <a:buChar char="•"/>
            </a:pPr>
            <a:r>
              <a:rPr lang="en-US" dirty="0" smtClean="0">
                <a:latin typeface="+mn-lt"/>
              </a:rPr>
              <a:t>Once </a:t>
            </a:r>
            <a:r>
              <a:rPr lang="en-US" dirty="0">
                <a:latin typeface="+mn-lt"/>
              </a:rPr>
              <a:t>an engineering study is completed, if engineering recommendations justify an improvement, it will be sent for review by the Duarte Traffic Safety Commission. </a:t>
            </a:r>
            <a:r>
              <a:rPr lang="en-US" dirty="0" smtClean="0">
                <a:latin typeface="+mn-lt"/>
              </a:rPr>
              <a:t>Once </a:t>
            </a:r>
            <a:r>
              <a:rPr lang="en-US" dirty="0">
                <a:latin typeface="+mn-lt"/>
              </a:rPr>
              <a:t>the Duarte Traffic Safety Commission reviews the engineering study the City </a:t>
            </a:r>
            <a:r>
              <a:rPr lang="en-US" dirty="0" smtClean="0">
                <a:latin typeface="+mn-lt"/>
              </a:rPr>
              <a:t>Council </a:t>
            </a:r>
            <a:r>
              <a:rPr lang="en-US" dirty="0">
                <a:latin typeface="+mn-lt"/>
              </a:rPr>
              <a:t>will be presented with the engineer’s findings and recommended actions. The Duarte City Council will finalize the process with their final motion. </a:t>
            </a:r>
          </a:p>
        </p:txBody>
      </p:sp>
      <p:sp>
        <p:nvSpPr>
          <p:cNvPr id="8" name="Rectangle 7"/>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10</a:t>
            </a:r>
            <a:endParaRPr lang="en-US" sz="1000" dirty="0">
              <a:solidFill>
                <a:schemeClr val="bg1"/>
              </a:solidFill>
            </a:endParaRPr>
          </a:p>
        </p:txBody>
      </p:sp>
    </p:spTree>
    <p:extLst>
      <p:ext uri="{BB962C8B-B14F-4D97-AF65-F5344CB8AC3E}">
        <p14:creationId xmlns:p14="http://schemas.microsoft.com/office/powerpoint/2010/main" val="3745562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idx="4294967295"/>
          </p:nvPr>
        </p:nvSpPr>
        <p:spPr>
          <a:xfrm>
            <a:off x="2813050" y="2085181"/>
            <a:ext cx="3517900" cy="973138"/>
          </a:xfrm>
          <a:prstGeom prst="rect">
            <a:avLst/>
          </a:prstGeom>
        </p:spPr>
        <p:txBody>
          <a:bodyPr lIns="91425" tIns="91425" rIns="91425" bIns="91425" anchor="ctr" anchorCtr="0">
            <a:noAutofit/>
          </a:bodyPr>
          <a:lstStyle/>
          <a:p>
            <a:pPr lvl="0" algn="ctr" rtl="0">
              <a:spcBef>
                <a:spcPts val="0"/>
              </a:spcBef>
              <a:buNone/>
            </a:pPr>
            <a:r>
              <a:rPr lang="en" sz="3600" b="1" dirty="0" smtClean="0">
                <a:solidFill>
                  <a:schemeClr val="bg2"/>
                </a:solidFill>
                <a:latin typeface="+mj-lt"/>
              </a:rPr>
              <a:t>Case Studies</a:t>
            </a:r>
            <a:endParaRPr lang="en" sz="3600" b="1" dirty="0">
              <a:solidFill>
                <a:schemeClr val="bg2"/>
              </a:solidFill>
              <a:latin typeface="+mj-lt"/>
            </a:endParaRPr>
          </a:p>
        </p:txBody>
      </p:sp>
      <p:sp>
        <p:nvSpPr>
          <p:cNvPr id="3" name="Rectangle 2"/>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61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45246" y="451900"/>
            <a:ext cx="5137150" cy="533400"/>
          </a:xfrm>
        </p:spPr>
        <p:txBody>
          <a:bodyPr/>
          <a:lstStyle/>
          <a:p>
            <a:pPr lvl="0"/>
            <a:r>
              <a:rPr lang="en" sz="1800" dirty="0" smtClean="0"/>
              <a:t>Bradbury Avenue &amp; Bloomdale Street</a:t>
            </a:r>
            <a:endParaRPr lang="en" sz="1800" dirty="0"/>
          </a:p>
        </p:txBody>
      </p:sp>
      <p:sp>
        <p:nvSpPr>
          <p:cNvPr id="150" name="Shape 150"/>
          <p:cNvSpPr txBox="1">
            <a:spLocks noGrp="1"/>
          </p:cNvSpPr>
          <p:nvPr>
            <p:ph type="body" idx="1"/>
          </p:nvPr>
        </p:nvSpPr>
        <p:spPr>
          <a:xfrm>
            <a:off x="542493" y="1090892"/>
            <a:ext cx="4247386" cy="3454400"/>
          </a:xfrm>
        </p:spPr>
        <p:txBody>
          <a:bodyPr/>
          <a:lstStyle/>
          <a:p>
            <a:pPr marL="0" indent="0">
              <a:buNone/>
            </a:pPr>
            <a:r>
              <a:rPr lang="en-US" dirty="0" smtClean="0"/>
              <a:t>Recommend </a:t>
            </a:r>
            <a:r>
              <a:rPr lang="en-US" dirty="0"/>
              <a:t>multi-way </a:t>
            </a:r>
            <a:r>
              <a:rPr lang="en-US" dirty="0" smtClean="0"/>
              <a:t>stop. </a:t>
            </a:r>
            <a:r>
              <a:rPr lang="en-US" dirty="0"/>
              <a:t>The presence of a stop sign on the </a:t>
            </a:r>
            <a:r>
              <a:rPr lang="en-US" dirty="0" smtClean="0"/>
              <a:t>northbound and westbound approaches </a:t>
            </a:r>
            <a:r>
              <a:rPr lang="en-US" dirty="0"/>
              <a:t>to the street makes drivers assume there is a stop sign while travelling </a:t>
            </a:r>
            <a:r>
              <a:rPr lang="en-US" dirty="0" smtClean="0"/>
              <a:t>southbound, </a:t>
            </a:r>
            <a:r>
              <a:rPr lang="en-US" dirty="0"/>
              <a:t>even though there isn’t one. This leads drivers making northbound through movements and westbound left turns to sometimes assume they may proceed under the assumption that the southbound car will stop when it is not actually safe to do so.</a:t>
            </a:r>
            <a:endParaRPr lang="en-US" dirty="0" smtClean="0"/>
          </a:p>
        </p:txBody>
      </p:sp>
      <p:sp>
        <p:nvSpPr>
          <p:cNvPr id="6" name="TextBox 5"/>
          <p:cNvSpPr txBox="1"/>
          <p:nvPr/>
        </p:nvSpPr>
        <p:spPr>
          <a:xfrm>
            <a:off x="6184697" y="4893374"/>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pic>
        <p:nvPicPr>
          <p:cNvPr id="10" name="Picture Placeholder 9"/>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8544" t="1336" r="11647" b="-1336"/>
          <a:stretch/>
        </p:blipFill>
        <p:spPr>
          <a:xfrm>
            <a:off x="5300769" y="0"/>
            <a:ext cx="3843229" cy="5143500"/>
          </a:xfrm>
        </p:spPr>
      </p:pic>
      <p:sp>
        <p:nvSpPr>
          <p:cNvPr id="3" name="TextBox 2"/>
          <p:cNvSpPr txBox="1"/>
          <p:nvPr/>
        </p:nvSpPr>
        <p:spPr>
          <a:xfrm>
            <a:off x="1230246" y="3190530"/>
            <a:ext cx="513282" cy="307777"/>
          </a:xfrm>
          <a:prstGeom prst="rect">
            <a:avLst/>
          </a:prstGeom>
          <a:solidFill>
            <a:schemeClr val="tx1"/>
          </a:solidFill>
        </p:spPr>
        <p:txBody>
          <a:bodyPr wrap="none" rtlCol="0">
            <a:spAutoFit/>
          </a:bodyPr>
          <a:lstStyle/>
          <a:p>
            <a:r>
              <a:rPr lang="en-US" dirty="0" smtClean="0">
                <a:solidFill>
                  <a:schemeClr val="bg2">
                    <a:lumMod val="40000"/>
                    <a:lumOff val="60000"/>
                  </a:schemeClr>
                </a:solidFill>
                <a:hlinkClick r:id="rId4"/>
              </a:rPr>
              <a:t>Link</a:t>
            </a:r>
            <a:endParaRPr lang="en-US" dirty="0">
              <a:solidFill>
                <a:schemeClr val="bg2">
                  <a:lumMod val="40000"/>
                  <a:lumOff val="60000"/>
                </a:schemeClr>
              </a:solidFill>
            </a:endParaRPr>
          </a:p>
        </p:txBody>
      </p:sp>
      <p:sp>
        <p:nvSpPr>
          <p:cNvPr id="8" name="Rectangle 7"/>
          <p:cNvSpPr/>
          <p:nvPr/>
        </p:nvSpPr>
        <p:spPr>
          <a:xfrm>
            <a:off x="0" y="4595596"/>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12</a:t>
            </a:r>
            <a:endParaRPr lang="en-US" sz="1000" dirty="0">
              <a:solidFill>
                <a:schemeClr val="bg1"/>
              </a:solidFill>
            </a:endParaRPr>
          </a:p>
        </p:txBody>
      </p:sp>
    </p:spTree>
    <p:extLst>
      <p:ext uri="{BB962C8B-B14F-4D97-AF65-F5344CB8AC3E}">
        <p14:creationId xmlns:p14="http://schemas.microsoft.com/office/powerpoint/2010/main" val="332948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678" y="532215"/>
            <a:ext cx="5673014" cy="3916032"/>
          </a:xfrm>
          <a:prstGeom prst="rect">
            <a:avLst/>
          </a:prstGeom>
        </p:spPr>
      </p:pic>
      <p:sp>
        <p:nvSpPr>
          <p:cNvPr id="4" name="Rectangle 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13</a:t>
            </a:r>
            <a:endParaRPr lang="en-US" sz="1000" dirty="0">
              <a:solidFill>
                <a:schemeClr val="bg1"/>
              </a:solidFill>
            </a:endParaRPr>
          </a:p>
        </p:txBody>
      </p:sp>
    </p:spTree>
    <p:extLst>
      <p:ext uri="{BB962C8B-B14F-4D97-AF65-F5344CB8AC3E}">
        <p14:creationId xmlns:p14="http://schemas.microsoft.com/office/powerpoint/2010/main" val="1070702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Title 2"/>
          <p:cNvSpPr>
            <a:spLocks noGrp="1"/>
          </p:cNvSpPr>
          <p:nvPr>
            <p:ph type="title"/>
          </p:nvPr>
        </p:nvSpPr>
        <p:spPr>
          <a:xfrm>
            <a:off x="4131988" y="534400"/>
            <a:ext cx="5094514" cy="533400"/>
          </a:xfrm>
        </p:spPr>
        <p:txBody>
          <a:bodyPr/>
          <a:lstStyle/>
          <a:p>
            <a:r>
              <a:rPr lang="en" sz="1800" dirty="0" smtClean="0"/>
              <a:t>Maynard Drive &amp; Brycedale Avenue</a:t>
            </a:r>
            <a:endParaRPr lang="en-US" sz="1800" dirty="0"/>
          </a:p>
        </p:txBody>
      </p:sp>
      <p:sp>
        <p:nvSpPr>
          <p:cNvPr id="6" name="TextBox 5"/>
          <p:cNvSpPr txBox="1"/>
          <p:nvPr/>
        </p:nvSpPr>
        <p:spPr>
          <a:xfrm>
            <a:off x="0" y="4871426"/>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Shape 150"/>
          <p:cNvSpPr txBox="1">
            <a:spLocks noGrp="1"/>
          </p:cNvSpPr>
          <p:nvPr>
            <p:ph type="body" sz="quarter" idx="11"/>
          </p:nvPr>
        </p:nvSpPr>
        <p:spPr>
          <a:xfrm>
            <a:off x="4236597" y="1374708"/>
            <a:ext cx="4032250" cy="2612906"/>
          </a:xfrm>
        </p:spPr>
        <p:txBody>
          <a:bodyPr/>
          <a:lstStyle/>
          <a:p>
            <a:pPr marL="0" indent="0">
              <a:buNone/>
            </a:pPr>
            <a:r>
              <a:rPr lang="en-US" b="0" dirty="0">
                <a:latin typeface="Segoe UI Semilight" panose="020B0402040204020203" pitchFamily="34" charset="0"/>
                <a:cs typeface="Segoe UI Semilight" panose="020B0402040204020203" pitchFamily="34" charset="0"/>
              </a:rPr>
              <a:t>Installation of a minor street stop sign is warranted at the intersection of </a:t>
            </a:r>
            <a:r>
              <a:rPr lang="en-US" b="0" dirty="0" err="1">
                <a:latin typeface="Segoe UI Semilight" panose="020B0402040204020203" pitchFamily="34" charset="0"/>
                <a:cs typeface="Segoe UI Semilight" panose="020B0402040204020203" pitchFamily="34" charset="0"/>
              </a:rPr>
              <a:t>Brycedale</a:t>
            </a:r>
            <a:r>
              <a:rPr lang="en-US" b="0" dirty="0">
                <a:latin typeface="Segoe UI Semilight" panose="020B0402040204020203" pitchFamily="34" charset="0"/>
                <a:cs typeface="Segoe UI Semilight" panose="020B0402040204020203" pitchFamily="34" charset="0"/>
              </a:rPr>
              <a:t> Avenue &amp; Maynard Drive due to sight distance for uncontrolled approaches being insufficient to meet AASHTO guidelines.</a:t>
            </a:r>
          </a:p>
          <a:p>
            <a:pPr marL="0" indent="0">
              <a:buNone/>
            </a:pPr>
            <a:r>
              <a:rPr lang="en-US" b="0" dirty="0" smtClean="0">
                <a:latin typeface="Segoe UI Semilight" panose="020B0402040204020203" pitchFamily="34" charset="0"/>
                <a:cs typeface="Segoe UI Semilight" panose="020B0402040204020203" pitchFamily="34" charset="0"/>
              </a:rPr>
              <a:t>However</a:t>
            </a:r>
            <a:r>
              <a:rPr lang="en-US" b="0" dirty="0">
                <a:latin typeface="Segoe UI Semilight" panose="020B0402040204020203" pitchFamily="34" charset="0"/>
                <a:cs typeface="Segoe UI Semilight" panose="020B0402040204020203" pitchFamily="34" charset="0"/>
              </a:rPr>
              <a:t>, multi-way stop control is not justified for this intersection. </a:t>
            </a:r>
            <a:r>
              <a:rPr lang="en-US" b="0" dirty="0" smtClean="0">
                <a:latin typeface="Segoe UI Semilight" panose="020B0402040204020203" pitchFamily="34" charset="0"/>
                <a:cs typeface="Segoe UI Semilight" panose="020B0402040204020203" pitchFamily="34" charset="0"/>
              </a:rPr>
              <a:t>Stop-controlled corner sight distance is met. </a:t>
            </a:r>
            <a:r>
              <a:rPr lang="en-US" b="0" dirty="0">
                <a:latin typeface="Segoe UI Semilight" panose="020B0402040204020203" pitchFamily="34" charset="0"/>
                <a:cs typeface="Segoe UI Semilight" panose="020B0402040204020203" pitchFamily="34" charset="0"/>
              </a:rPr>
              <a:t>Other additional considerations such as being near a high-pedestrian generator are not sufficient for a recommendation to install stop signs on all approaches to the intersection. </a:t>
            </a:r>
          </a:p>
        </p:txBody>
      </p:sp>
      <p:pic>
        <p:nvPicPr>
          <p:cNvPr id="4" name="Picture Placeholder 3"/>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174" t="503" r="46126" b="-503"/>
          <a:stretch/>
        </p:blipFill>
        <p:spPr/>
      </p:pic>
      <p:sp>
        <p:nvSpPr>
          <p:cNvPr id="2" name="TextBox 1"/>
          <p:cNvSpPr txBox="1"/>
          <p:nvPr/>
        </p:nvSpPr>
        <p:spPr>
          <a:xfrm>
            <a:off x="5111265" y="4387805"/>
            <a:ext cx="513282" cy="307777"/>
          </a:xfrm>
          <a:prstGeom prst="rect">
            <a:avLst/>
          </a:prstGeom>
          <a:noFill/>
        </p:spPr>
        <p:txBody>
          <a:bodyPr wrap="none" rtlCol="0">
            <a:spAutoFit/>
          </a:bodyPr>
          <a:lstStyle/>
          <a:p>
            <a:r>
              <a:rPr lang="en-US" dirty="0" smtClean="0">
                <a:hlinkClick r:id="rId4"/>
              </a:rPr>
              <a:t>Link</a:t>
            </a:r>
            <a:endParaRPr lang="en-US" dirty="0"/>
          </a:p>
        </p:txBody>
      </p:sp>
      <p:sp>
        <p:nvSpPr>
          <p:cNvPr id="9" name="Rectangle 8"/>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128926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293" y="478148"/>
            <a:ext cx="5748789" cy="4121353"/>
          </a:xfrm>
          <a:prstGeom prst="rect">
            <a:avLst/>
          </a:prstGeom>
        </p:spPr>
      </p:pic>
      <p:sp>
        <p:nvSpPr>
          <p:cNvPr id="6" name="Rectangle 5"/>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15</a:t>
            </a:r>
            <a:endParaRPr lang="en-US" sz="1000" dirty="0">
              <a:solidFill>
                <a:schemeClr val="bg1"/>
              </a:solidFill>
            </a:endParaRPr>
          </a:p>
        </p:txBody>
      </p:sp>
    </p:spTree>
    <p:extLst>
      <p:ext uri="{BB962C8B-B14F-4D97-AF65-F5344CB8AC3E}">
        <p14:creationId xmlns:p14="http://schemas.microsoft.com/office/powerpoint/2010/main" val="272971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 sz="1800" dirty="0" smtClean="0"/>
              <a:t>Oakhaven Drive &amp; Random Lane</a:t>
            </a:r>
            <a:endParaRPr lang="en" sz="1800" dirty="0"/>
          </a:p>
        </p:txBody>
      </p:sp>
      <p:sp>
        <p:nvSpPr>
          <p:cNvPr id="150" name="Shape 150"/>
          <p:cNvSpPr txBox="1">
            <a:spLocks noGrp="1"/>
          </p:cNvSpPr>
          <p:nvPr>
            <p:ph type="body" idx="1"/>
          </p:nvPr>
        </p:nvSpPr>
        <p:spPr>
          <a:xfrm>
            <a:off x="717093" y="1007549"/>
            <a:ext cx="4281762" cy="3454400"/>
          </a:xfrm>
        </p:spPr>
        <p:txBody>
          <a:bodyPr/>
          <a:lstStyle/>
          <a:p>
            <a:pPr marL="0" indent="0" fontAlgn="auto">
              <a:buNone/>
            </a:pPr>
            <a:r>
              <a:rPr lang="en-US" dirty="0"/>
              <a:t>Install stop signs on minor </a:t>
            </a:r>
            <a:r>
              <a:rPr lang="en-US" dirty="0" smtClean="0"/>
              <a:t>street (</a:t>
            </a:r>
            <a:r>
              <a:rPr lang="en-US" dirty="0" err="1" smtClean="0"/>
              <a:t>Oakhaven</a:t>
            </a:r>
            <a:r>
              <a:rPr lang="en-US" dirty="0" smtClean="0"/>
              <a:t>) </a:t>
            </a:r>
            <a:r>
              <a:rPr lang="en-US" dirty="0"/>
              <a:t>due to obstructions limiting the approach sight distance to below AASHTO’s guidelines. </a:t>
            </a:r>
            <a:endParaRPr lang="en-US" dirty="0" smtClean="0"/>
          </a:p>
          <a:p>
            <a:pPr marL="0" indent="0" fontAlgn="auto">
              <a:buNone/>
            </a:pPr>
            <a:r>
              <a:rPr lang="en-US" dirty="0" smtClean="0"/>
              <a:t>Multi-way </a:t>
            </a:r>
            <a:r>
              <a:rPr lang="en-US" dirty="0"/>
              <a:t>stop is not recommended. </a:t>
            </a:r>
            <a:r>
              <a:rPr lang="en-US" dirty="0" smtClean="0"/>
              <a:t>Vehicles </a:t>
            </a:r>
            <a:r>
              <a:rPr lang="en-US" dirty="0"/>
              <a:t>approaching from both the north </a:t>
            </a:r>
            <a:r>
              <a:rPr lang="en-US" dirty="0" smtClean="0"/>
              <a:t>and </a:t>
            </a:r>
            <a:r>
              <a:rPr lang="en-US" dirty="0"/>
              <a:t>from the south </a:t>
            </a:r>
            <a:r>
              <a:rPr lang="en-US" dirty="0" smtClean="0"/>
              <a:t>would </a:t>
            </a:r>
            <a:r>
              <a:rPr lang="en-US" dirty="0"/>
              <a:t>be able to be seen by a motorist stopped on </a:t>
            </a:r>
            <a:r>
              <a:rPr lang="en-US" dirty="0" err="1"/>
              <a:t>Oakhaven</a:t>
            </a:r>
            <a:r>
              <a:rPr lang="en-US" dirty="0"/>
              <a:t> </a:t>
            </a:r>
            <a:r>
              <a:rPr lang="en-US" dirty="0" smtClean="0"/>
              <a:t>Drive. </a:t>
            </a:r>
            <a:r>
              <a:rPr lang="en-US" dirty="0"/>
              <a:t>In some cases the vehicle may need to proceed close to the edge of the curb or even into the roadway to see this distance, especially looking south from the east leg of </a:t>
            </a:r>
            <a:r>
              <a:rPr lang="en-US" dirty="0" err="1"/>
              <a:t>Oakhaven</a:t>
            </a:r>
            <a:r>
              <a:rPr lang="en-US" dirty="0"/>
              <a:t> Drive. However, when a minor road vehicle positions itself in this way, it will not require major road drivers to divert from their normal path of travel.</a:t>
            </a:r>
          </a:p>
        </p:txBody>
      </p:sp>
      <p:sp>
        <p:nvSpPr>
          <p:cNvPr id="6" name="TextBox 5"/>
          <p:cNvSpPr txBox="1"/>
          <p:nvPr/>
        </p:nvSpPr>
        <p:spPr>
          <a:xfrm>
            <a:off x="6184697" y="4893374"/>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2" name="TextBox 1"/>
          <p:cNvSpPr txBox="1"/>
          <p:nvPr/>
        </p:nvSpPr>
        <p:spPr>
          <a:xfrm>
            <a:off x="3579681" y="3935617"/>
            <a:ext cx="513282" cy="307777"/>
          </a:xfrm>
          <a:prstGeom prst="rect">
            <a:avLst/>
          </a:prstGeom>
          <a:noFill/>
        </p:spPr>
        <p:txBody>
          <a:bodyPr wrap="none" rtlCol="0">
            <a:spAutoFit/>
          </a:bodyPr>
          <a:lstStyle/>
          <a:p>
            <a:r>
              <a:rPr lang="en-US" dirty="0" smtClean="0">
                <a:hlinkClick r:id="rId3"/>
              </a:rPr>
              <a:t>Link</a:t>
            </a:r>
            <a:endParaRPr lang="en-US" dirty="0"/>
          </a:p>
        </p:txBody>
      </p:sp>
      <p:pic>
        <p:nvPicPr>
          <p:cNvPr id="10" name="Picture Placeholder 9"/>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3200" t="76" r="53848" b="-76"/>
          <a:stretch/>
        </p:blipFill>
        <p:spPr>
          <a:xfrm>
            <a:off x="5216525" y="0"/>
            <a:ext cx="3927475" cy="5143500"/>
          </a:xfrm>
        </p:spPr>
      </p:pic>
      <p:sp>
        <p:nvSpPr>
          <p:cNvPr id="13" name="Rectangle 12"/>
          <p:cNvSpPr/>
          <p:nvPr/>
        </p:nvSpPr>
        <p:spPr>
          <a:xfrm>
            <a:off x="0"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16</a:t>
            </a:r>
            <a:endParaRPr lang="en-US" sz="1000" dirty="0">
              <a:solidFill>
                <a:schemeClr val="bg1"/>
              </a:solidFill>
            </a:endParaRPr>
          </a:p>
        </p:txBody>
      </p:sp>
    </p:spTree>
    <p:extLst>
      <p:ext uri="{BB962C8B-B14F-4D97-AF65-F5344CB8AC3E}">
        <p14:creationId xmlns:p14="http://schemas.microsoft.com/office/powerpoint/2010/main" val="2346860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164" y="828476"/>
            <a:ext cx="4996324" cy="3557197"/>
          </a:xfrm>
          <a:prstGeom prst="rect">
            <a:avLst/>
          </a:prstGeom>
        </p:spPr>
      </p:pic>
      <p:sp>
        <p:nvSpPr>
          <p:cNvPr id="7" name="Rectangle 6"/>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17</a:t>
            </a:r>
            <a:endParaRPr lang="en-US" sz="1000" dirty="0">
              <a:solidFill>
                <a:schemeClr val="bg1"/>
              </a:solidFill>
            </a:endParaRPr>
          </a:p>
        </p:txBody>
      </p:sp>
    </p:spTree>
    <p:extLst>
      <p:ext uri="{BB962C8B-B14F-4D97-AF65-F5344CB8AC3E}">
        <p14:creationId xmlns:p14="http://schemas.microsoft.com/office/powerpoint/2010/main" val="1452923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Title 2"/>
          <p:cNvSpPr>
            <a:spLocks noGrp="1"/>
          </p:cNvSpPr>
          <p:nvPr>
            <p:ph type="title"/>
          </p:nvPr>
        </p:nvSpPr>
        <p:spPr>
          <a:xfrm>
            <a:off x="4131988" y="534400"/>
            <a:ext cx="5094514" cy="533400"/>
          </a:xfrm>
        </p:spPr>
        <p:txBody>
          <a:bodyPr/>
          <a:lstStyle/>
          <a:p>
            <a:r>
              <a:rPr lang="en" sz="1800" dirty="0" smtClean="0"/>
              <a:t>Greenbank Avenue &amp; Deerlane Drive</a:t>
            </a:r>
            <a:endParaRPr lang="en-US" sz="1800" dirty="0"/>
          </a:p>
        </p:txBody>
      </p:sp>
      <p:sp>
        <p:nvSpPr>
          <p:cNvPr id="6" name="TextBox 5"/>
          <p:cNvSpPr txBox="1"/>
          <p:nvPr/>
        </p:nvSpPr>
        <p:spPr>
          <a:xfrm>
            <a:off x="0" y="4871426"/>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Shape 150"/>
          <p:cNvSpPr txBox="1">
            <a:spLocks noGrp="1"/>
          </p:cNvSpPr>
          <p:nvPr>
            <p:ph type="body" sz="quarter" idx="11"/>
          </p:nvPr>
        </p:nvSpPr>
        <p:spPr>
          <a:xfrm>
            <a:off x="4346598" y="1124975"/>
            <a:ext cx="4323013" cy="1265364"/>
          </a:xfrm>
        </p:spPr>
        <p:txBody>
          <a:bodyPr/>
          <a:lstStyle/>
          <a:p>
            <a:pPr marL="0" indent="0">
              <a:buNone/>
            </a:pPr>
            <a:r>
              <a:rPr lang="en-US" b="0" dirty="0">
                <a:latin typeface="Segoe UI Semilight" panose="020B0402040204020203" pitchFamily="34" charset="0"/>
                <a:cs typeface="Segoe UI Semilight" panose="020B0402040204020203" pitchFamily="34" charset="0"/>
              </a:rPr>
              <a:t>Recommend multi-way stop at this T-shaped intersection as terminating street volume is heavier than the through </a:t>
            </a:r>
            <a:r>
              <a:rPr lang="en-US" b="0" dirty="0" smtClean="0">
                <a:latin typeface="Segoe UI Semilight" panose="020B0402040204020203" pitchFamily="34" charset="0"/>
                <a:cs typeface="Segoe UI Semilight" panose="020B0402040204020203" pitchFamily="34" charset="0"/>
              </a:rPr>
              <a:t>street during </a:t>
            </a:r>
            <a:r>
              <a:rPr lang="en-US" b="0" smtClean="0">
                <a:latin typeface="Segoe UI Semilight" panose="020B0402040204020203" pitchFamily="34" charset="0"/>
                <a:cs typeface="Segoe UI Semilight" panose="020B0402040204020203" pitchFamily="34" charset="0"/>
              </a:rPr>
              <a:t>peak hours. </a:t>
            </a:r>
            <a:r>
              <a:rPr lang="en-US" b="0" dirty="0" smtClean="0">
                <a:latin typeface="Segoe UI Semilight" panose="020B0402040204020203" pitchFamily="34" charset="0"/>
                <a:cs typeface="Segoe UI Semilight" panose="020B0402040204020203" pitchFamily="34" charset="0"/>
              </a:rPr>
              <a:t>The </a:t>
            </a:r>
            <a:r>
              <a:rPr lang="en-US" b="0" dirty="0">
                <a:latin typeface="Segoe UI Semilight" panose="020B0402040204020203" pitchFamily="34" charset="0"/>
                <a:cs typeface="Segoe UI Semilight" panose="020B0402040204020203" pitchFamily="34" charset="0"/>
              </a:rPr>
              <a:t>reason for this result is the presence of Valley View Elementary School on the north side of </a:t>
            </a:r>
            <a:r>
              <a:rPr lang="en-US" b="0" dirty="0" err="1">
                <a:latin typeface="Segoe UI Semilight" panose="020B0402040204020203" pitchFamily="34" charset="0"/>
                <a:cs typeface="Segoe UI Semilight" panose="020B0402040204020203" pitchFamily="34" charset="0"/>
              </a:rPr>
              <a:t>Deerlane</a:t>
            </a:r>
            <a:r>
              <a:rPr lang="en-US" b="0" dirty="0">
                <a:latin typeface="Segoe UI Semilight" panose="020B0402040204020203" pitchFamily="34" charset="0"/>
                <a:cs typeface="Segoe UI Semilight" panose="020B0402040204020203" pitchFamily="34" charset="0"/>
              </a:rPr>
              <a:t> Drive, meaning vehicles exit school drop off using this street.</a:t>
            </a:r>
          </a:p>
        </p:txBody>
      </p:sp>
      <p:pic>
        <p:nvPicPr>
          <p:cNvPr id="10" name="Picture Placeholder 9"/>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0443" r="18858"/>
          <a:stretch/>
        </p:blipFill>
        <p:spPr/>
      </p:pic>
      <p:sp>
        <p:nvSpPr>
          <p:cNvPr id="2" name="TextBox 1"/>
          <p:cNvSpPr txBox="1"/>
          <p:nvPr/>
        </p:nvSpPr>
        <p:spPr>
          <a:xfrm>
            <a:off x="5012753" y="2651102"/>
            <a:ext cx="513282" cy="307777"/>
          </a:xfrm>
          <a:prstGeom prst="rect">
            <a:avLst/>
          </a:prstGeom>
          <a:noFill/>
        </p:spPr>
        <p:txBody>
          <a:bodyPr wrap="none" rtlCol="0">
            <a:spAutoFit/>
          </a:bodyPr>
          <a:lstStyle/>
          <a:p>
            <a:r>
              <a:rPr lang="en-US" dirty="0" smtClean="0">
                <a:hlinkClick r:id="rId4"/>
              </a:rPr>
              <a:t>Link</a:t>
            </a:r>
            <a:endParaRPr lang="en-US" dirty="0"/>
          </a:p>
        </p:txBody>
      </p:sp>
      <p:sp>
        <p:nvSpPr>
          <p:cNvPr id="9" name="Rectangle 8"/>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18</a:t>
            </a:r>
            <a:endParaRPr lang="en-US" sz="1000" dirty="0">
              <a:solidFill>
                <a:schemeClr val="bg1"/>
              </a:solidFill>
            </a:endParaRPr>
          </a:p>
        </p:txBody>
      </p:sp>
    </p:spTree>
    <p:extLst>
      <p:ext uri="{BB962C8B-B14F-4D97-AF65-F5344CB8AC3E}">
        <p14:creationId xmlns:p14="http://schemas.microsoft.com/office/powerpoint/2010/main" val="313267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040" y="682339"/>
            <a:ext cx="6380453" cy="3765907"/>
          </a:xfrm>
          <a:prstGeom prst="rect">
            <a:avLst/>
          </a:prstGeom>
        </p:spPr>
      </p:pic>
      <p:sp>
        <p:nvSpPr>
          <p:cNvPr id="4" name="Rectangle 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19</a:t>
            </a:r>
            <a:endParaRPr lang="en-US" sz="1000" dirty="0">
              <a:solidFill>
                <a:schemeClr val="bg1"/>
              </a:solidFill>
            </a:endParaRPr>
          </a:p>
        </p:txBody>
      </p:sp>
    </p:spTree>
    <p:extLst>
      <p:ext uri="{BB962C8B-B14F-4D97-AF65-F5344CB8AC3E}">
        <p14:creationId xmlns:p14="http://schemas.microsoft.com/office/powerpoint/2010/main" val="1033162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 Overview</a:t>
            </a:r>
            <a:endParaRPr lang="en-US" dirty="0"/>
          </a:p>
        </p:txBody>
      </p:sp>
      <p:sp>
        <p:nvSpPr>
          <p:cNvPr id="4" name="Text Placeholder 3"/>
          <p:cNvSpPr>
            <a:spLocks noGrp="1"/>
          </p:cNvSpPr>
          <p:nvPr>
            <p:ph type="body" sz="quarter" idx="11"/>
          </p:nvPr>
        </p:nvSpPr>
        <p:spPr/>
        <p:txBody>
          <a:bodyPr/>
          <a:lstStyle/>
          <a:p>
            <a:r>
              <a:rPr lang="en-US" dirty="0" smtClean="0"/>
              <a:t>Review </a:t>
            </a:r>
            <a:r>
              <a:rPr lang="en-US" dirty="0" smtClean="0"/>
              <a:t>the State’s Manual on Uniform Traffic Control Devices (MUTCD) process </a:t>
            </a:r>
            <a:r>
              <a:rPr lang="en-US" dirty="0" smtClean="0"/>
              <a:t>to identify stop sign locations</a:t>
            </a:r>
          </a:p>
          <a:p>
            <a:pPr lvl="1"/>
            <a:r>
              <a:rPr lang="en-US" dirty="0" smtClean="0"/>
              <a:t>T-Intersections</a:t>
            </a:r>
          </a:p>
          <a:p>
            <a:pPr lvl="1"/>
            <a:r>
              <a:rPr lang="en-US" dirty="0" smtClean="0"/>
              <a:t>Minor Street Stop</a:t>
            </a:r>
          </a:p>
          <a:p>
            <a:pPr lvl="1"/>
            <a:r>
              <a:rPr lang="en-US" dirty="0" smtClean="0"/>
              <a:t>Multi-Way Stops</a:t>
            </a:r>
          </a:p>
          <a:p>
            <a:r>
              <a:rPr lang="en-US" dirty="0" smtClean="0"/>
              <a:t>Discuss additional criteria </a:t>
            </a:r>
            <a:r>
              <a:rPr lang="en-US" dirty="0" smtClean="0"/>
              <a:t>recommended for the City’s version of a Stop Sign Policy.</a:t>
            </a:r>
            <a:endParaRPr lang="en-US" dirty="0" smtClean="0"/>
          </a:p>
          <a:p>
            <a:r>
              <a:rPr lang="en-US" dirty="0" smtClean="0"/>
              <a:t>Demonstrate how </a:t>
            </a:r>
            <a:r>
              <a:rPr lang="en-US" dirty="0" smtClean="0"/>
              <a:t>the Stop </a:t>
            </a:r>
            <a:r>
              <a:rPr lang="en-US" dirty="0" smtClean="0"/>
              <a:t>Sign Policy applies to four case study intersections within the City</a:t>
            </a:r>
            <a:endParaRPr lang="en-US" dirty="0"/>
          </a:p>
        </p:txBody>
      </p:sp>
      <p:pic>
        <p:nvPicPr>
          <p:cNvPr id="12" name="Picture Placeholder 11"/>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b="12339"/>
          <a:stretch/>
        </p:blipFill>
        <p:spPr/>
      </p:pic>
      <p:sp>
        <p:nvSpPr>
          <p:cNvPr id="7" name="Rectangle 6"/>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a:solidFill>
                  <a:schemeClr val="bg1"/>
                </a:solidFill>
              </a:rPr>
              <a:t>2</a:t>
            </a:r>
            <a:endParaRPr lang="en-US" sz="1000" dirty="0">
              <a:solidFill>
                <a:schemeClr val="bg1"/>
              </a:solidFill>
            </a:endParaRPr>
          </a:p>
        </p:txBody>
      </p:sp>
    </p:spTree>
    <p:extLst>
      <p:ext uri="{BB962C8B-B14F-4D97-AF65-F5344CB8AC3E}">
        <p14:creationId xmlns:p14="http://schemas.microsoft.com/office/powerpoint/2010/main" val="39689663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70"/>
        <p:cNvGrpSpPr/>
        <p:nvPr/>
      </p:nvGrpSpPr>
      <p:grpSpPr>
        <a:xfrm>
          <a:off x="0" y="0"/>
          <a:ext cx="0" cy="0"/>
          <a:chOff x="0" y="0"/>
          <a:chExt cx="0" cy="0"/>
        </a:xfrm>
      </p:grpSpPr>
      <p:sp>
        <p:nvSpPr>
          <p:cNvPr id="471" name="Shape 471"/>
          <p:cNvSpPr txBox="1">
            <a:spLocks noGrp="1"/>
          </p:cNvSpPr>
          <p:nvPr>
            <p:ph type="title" idx="4294967295"/>
          </p:nvPr>
        </p:nvSpPr>
        <p:spPr>
          <a:xfrm>
            <a:off x="2813050" y="2085181"/>
            <a:ext cx="3517900" cy="973138"/>
          </a:xfrm>
          <a:prstGeom prst="rect">
            <a:avLst/>
          </a:prstGeom>
        </p:spPr>
        <p:txBody>
          <a:bodyPr lIns="91425" tIns="91425" rIns="91425" bIns="91425" anchor="ctr" anchorCtr="0">
            <a:noAutofit/>
          </a:bodyPr>
          <a:lstStyle/>
          <a:p>
            <a:pPr lvl="0" algn="ctr" rtl="0">
              <a:spcBef>
                <a:spcPts val="0"/>
              </a:spcBef>
              <a:buNone/>
            </a:pPr>
            <a:r>
              <a:rPr lang="en" sz="3600" b="1" dirty="0" smtClean="0">
                <a:solidFill>
                  <a:schemeClr val="bg2"/>
                </a:solidFill>
                <a:latin typeface="+mj-lt"/>
              </a:rPr>
              <a:t>Questions?</a:t>
            </a:r>
            <a:endParaRPr lang="en" sz="3600" b="1" dirty="0">
              <a:solidFill>
                <a:schemeClr val="bg2"/>
              </a:solidFill>
              <a:latin typeface="+mj-lt"/>
            </a:endParaRPr>
          </a:p>
        </p:txBody>
      </p:sp>
      <p:sp>
        <p:nvSpPr>
          <p:cNvPr id="3" name="Rectangle 2"/>
          <p:cNvSpPr/>
          <p:nvPr/>
        </p:nvSpPr>
        <p:spPr>
          <a:xfrm>
            <a:off x="7940842" y="4599501"/>
            <a:ext cx="1134406"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1841639" y="854726"/>
            <a:ext cx="5449500" cy="2714700"/>
          </a:xfrm>
          <a:prstGeom prst="rect">
            <a:avLst/>
          </a:prstGeom>
        </p:spPr>
        <p:txBody>
          <a:bodyPr lIns="91425" tIns="91425" rIns="91425" bIns="91425" anchor="t" anchorCtr="0">
            <a:noAutofit/>
          </a:bodyPr>
          <a:lstStyle/>
          <a:p>
            <a:pPr lvl="0">
              <a:spcBef>
                <a:spcPts val="0"/>
              </a:spcBef>
              <a:buNone/>
            </a:pPr>
            <a:r>
              <a:rPr lang="en" b="1" i="0" dirty="0" smtClean="0">
                <a:latin typeface="Segoe UI" panose="020B0502040204020203" pitchFamily="34" charset="0"/>
              </a:rPr>
              <a:t>PURPOSE: </a:t>
            </a:r>
            <a:endParaRPr lang="en" b="1" i="0" dirty="0" smtClean="0">
              <a:latin typeface="Segoe UI" panose="020B0502040204020203" pitchFamily="34" charset="0"/>
            </a:endParaRPr>
          </a:p>
          <a:p>
            <a:pPr fontAlgn="auto"/>
            <a:r>
              <a:rPr lang="en-US" dirty="0" smtClean="0"/>
              <a:t>Clarify the </a:t>
            </a:r>
            <a:r>
              <a:rPr lang="en-US" dirty="0"/>
              <a:t>process of identifying appropriate locations for the installation of a stop sign. </a:t>
            </a:r>
            <a:r>
              <a:rPr lang="en-US" dirty="0" smtClean="0"/>
              <a:t>This policy can be applied to intersections without current stop control or intersections that have only partial control (T-intersections or two-way stop control).</a:t>
            </a:r>
            <a:endParaRPr lang="en-US" dirty="0"/>
          </a:p>
        </p:txBody>
      </p:sp>
      <p:sp>
        <p:nvSpPr>
          <p:cNvPr id="4" name="Rectangle 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3</a:t>
            </a:r>
            <a:endParaRPr 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p:txBody>
          <a:bodyPr/>
          <a:lstStyle/>
          <a:p>
            <a:pPr lvl="0"/>
            <a:r>
              <a:rPr lang="en" dirty="0" smtClean="0"/>
              <a:t>T-Intersections</a:t>
            </a:r>
            <a:endParaRPr lang="en" dirty="0"/>
          </a:p>
        </p:txBody>
      </p:sp>
      <p:sp>
        <p:nvSpPr>
          <p:cNvPr id="150" name="Shape 150"/>
          <p:cNvSpPr txBox="1">
            <a:spLocks noGrp="1"/>
          </p:cNvSpPr>
          <p:nvPr>
            <p:ph type="body" sz="quarter" idx="11"/>
          </p:nvPr>
        </p:nvSpPr>
        <p:spPr>
          <a:xfrm>
            <a:off x="664035" y="1326691"/>
            <a:ext cx="4032250" cy="1567200"/>
          </a:xfrm>
        </p:spPr>
        <p:txBody>
          <a:bodyPr/>
          <a:lstStyle/>
          <a:p>
            <a:r>
              <a:rPr lang="en-US" b="0" dirty="0" smtClean="0">
                <a:latin typeface="Segoe UI Semilight" panose="020B0402040204020203" pitchFamily="34" charset="0"/>
                <a:cs typeface="Segoe UI Semilight" panose="020B0402040204020203" pitchFamily="34" charset="0"/>
              </a:rPr>
              <a:t>Install yield sign at locations where motorists currently are not conforming to the statute: </a:t>
            </a:r>
            <a:r>
              <a:rPr lang="en-US" dirty="0"/>
              <a:t>“the driver of any vehicle on a terminating highway shall yield the right-of-way to any vehicle on the intersecting continuing highway.” </a:t>
            </a:r>
            <a:endParaRPr lang="en-US" b="0" dirty="0" smtClean="0">
              <a:latin typeface="Segoe UI Semilight" panose="020B0402040204020203" pitchFamily="34" charset="0"/>
              <a:cs typeface="Segoe UI Semilight" panose="020B0402040204020203" pitchFamily="34" charset="0"/>
            </a:endParaRPr>
          </a:p>
          <a:p>
            <a:r>
              <a:rPr lang="en-US" b="0" dirty="0" smtClean="0">
                <a:solidFill>
                  <a:schemeClr val="bg1"/>
                </a:solidFill>
                <a:latin typeface="Segoe UI Semilight" panose="020B0402040204020203" pitchFamily="34" charset="0"/>
                <a:cs typeface="Segoe UI Semilight" panose="020B0402040204020203" pitchFamily="34" charset="0"/>
              </a:rPr>
              <a:t>Install stop sign on stem if sight distance is not met, based on guidelines in American Association of State Highway and Transportation Officials (AASHTO) publication “A Policy on Geometric Design of Highways and Streets.” Apply Case C methodology for three-legged intersection.</a:t>
            </a:r>
          </a:p>
        </p:txBody>
      </p:sp>
      <p:pic>
        <p:nvPicPr>
          <p:cNvPr id="4" name="Picture Placeholder 3"/>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9" r="12213"/>
          <a:stretch/>
        </p:blipFill>
        <p:spPr>
          <a:xfrm>
            <a:off x="6615860" y="1484334"/>
            <a:ext cx="1820420" cy="2062096"/>
          </a:xfrm>
        </p:spPr>
      </p:pic>
      <p:sp>
        <p:nvSpPr>
          <p:cNvPr id="8" name="Rectangle 7"/>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4</a:t>
            </a:r>
            <a:endParaRPr lang="en-US" sz="1000" dirty="0">
              <a:solidFill>
                <a:schemeClr val="bg1"/>
              </a:solidFill>
            </a:endParaRPr>
          </a:p>
        </p:txBody>
      </p:sp>
    </p:spTree>
    <p:extLst>
      <p:ext uri="{BB962C8B-B14F-4D97-AF65-F5344CB8AC3E}">
        <p14:creationId xmlns:p14="http://schemas.microsoft.com/office/powerpoint/2010/main" val="2005510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Title 2"/>
          <p:cNvSpPr>
            <a:spLocks noGrp="1"/>
          </p:cNvSpPr>
          <p:nvPr>
            <p:ph type="title"/>
          </p:nvPr>
        </p:nvSpPr>
        <p:spPr>
          <a:xfrm>
            <a:off x="3528931" y="458776"/>
            <a:ext cx="4172288" cy="533400"/>
          </a:xfrm>
        </p:spPr>
        <p:txBody>
          <a:bodyPr/>
          <a:lstStyle/>
          <a:p>
            <a:r>
              <a:rPr lang="en" dirty="0" smtClean="0"/>
              <a:t>Minor Street Stop</a:t>
            </a:r>
            <a:endParaRPr lang="en-US" dirty="0"/>
          </a:p>
        </p:txBody>
      </p:sp>
      <p:sp>
        <p:nvSpPr>
          <p:cNvPr id="7" name="Shape 150"/>
          <p:cNvSpPr txBox="1">
            <a:spLocks noGrp="1"/>
          </p:cNvSpPr>
          <p:nvPr>
            <p:ph type="body" sz="quarter" idx="11"/>
          </p:nvPr>
        </p:nvSpPr>
        <p:spPr>
          <a:xfrm>
            <a:off x="3526971" y="1051574"/>
            <a:ext cx="4845003" cy="2674778"/>
          </a:xfrm>
        </p:spPr>
        <p:txBody>
          <a:bodyPr/>
          <a:lstStyle/>
          <a:p>
            <a:pPr marL="0" indent="0">
              <a:buNone/>
            </a:pPr>
            <a:r>
              <a:rPr lang="en-US" b="0" dirty="0" smtClean="0">
                <a:latin typeface="Segoe UI Semilight" panose="020B0402040204020203" pitchFamily="34" charset="0"/>
                <a:cs typeface="Segoe UI Semilight" panose="020B0402040204020203" pitchFamily="34" charset="0"/>
              </a:rPr>
              <a:t>According to MUTCD 2B.06, stop sign is warranted when:</a:t>
            </a:r>
          </a:p>
          <a:p>
            <a:r>
              <a:rPr lang="en-US" b="0" dirty="0" smtClean="0">
                <a:latin typeface="Segoe UI Semilight" panose="020B0402040204020203" pitchFamily="34" charset="0"/>
                <a:cs typeface="Segoe UI Semilight" panose="020B0402040204020203" pitchFamily="34" charset="0"/>
              </a:rPr>
              <a:t>The </a:t>
            </a:r>
            <a:r>
              <a:rPr lang="en-US" b="0" dirty="0">
                <a:latin typeface="Segoe UI Semilight" panose="020B0402040204020203" pitchFamily="34" charset="0"/>
                <a:cs typeface="Segoe UI Semilight" panose="020B0402040204020203" pitchFamily="34" charset="0"/>
              </a:rPr>
              <a:t>vehicular traffic volumes on the through street or highway exceed 6,000 vehicles per day;</a:t>
            </a:r>
          </a:p>
          <a:p>
            <a:r>
              <a:rPr lang="en-US" b="0" dirty="0" smtClean="0">
                <a:latin typeface="Segoe UI Semilight" panose="020B0402040204020203" pitchFamily="34" charset="0"/>
                <a:cs typeface="Segoe UI Semilight" panose="020B0402040204020203" pitchFamily="34" charset="0"/>
              </a:rPr>
              <a:t>A </a:t>
            </a:r>
            <a:r>
              <a:rPr lang="en-US" b="0" dirty="0">
                <a:latin typeface="Segoe UI Semilight" panose="020B0402040204020203" pitchFamily="34" charset="0"/>
                <a:cs typeface="Segoe UI Semilight" panose="020B0402040204020203" pitchFamily="34" charset="0"/>
              </a:rPr>
              <a:t>restricted view exists that requires road users to stop in order to adequately observe conflicting traffic on the through street or highway; and/or</a:t>
            </a:r>
          </a:p>
          <a:p>
            <a:r>
              <a:rPr lang="en-US" b="0" dirty="0" smtClean="0">
                <a:latin typeface="Segoe UI Semilight" panose="020B0402040204020203" pitchFamily="34" charset="0"/>
                <a:cs typeface="Segoe UI Semilight" panose="020B0402040204020203" pitchFamily="34" charset="0"/>
              </a:rPr>
              <a:t>Crash </a:t>
            </a:r>
            <a:r>
              <a:rPr lang="en-US" b="0" dirty="0">
                <a:latin typeface="Segoe UI Semilight" panose="020B0402040204020203" pitchFamily="34" charset="0"/>
                <a:cs typeface="Segoe UI Semilight" panose="020B0402040204020203" pitchFamily="34" charset="0"/>
              </a:rPr>
              <a:t>records indicate that three or more crashes that are susceptible to correction by the installation of a STOP sign have been reported within a 12-month period, or that five or more such crashes have been reported within a 2-year period. Such crashes include right-angle collisions involving road users on the minor-street approach failing to yield the right-of-way to traffic on the through street or highway</a:t>
            </a:r>
            <a:r>
              <a:rPr lang="en-US" b="0" dirty="0" smtClean="0">
                <a:latin typeface="Segoe UI Semilight" panose="020B0402040204020203" pitchFamily="34" charset="0"/>
                <a:cs typeface="Segoe UI Semilight" panose="020B0402040204020203" pitchFamily="34" charset="0"/>
              </a:rPr>
              <a:t>.</a:t>
            </a:r>
          </a:p>
        </p:txBody>
      </p:sp>
      <p:pic>
        <p:nvPicPr>
          <p:cNvPr id="4" name="Picture Placeholder 3"/>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2242" r="59"/>
          <a:stretch/>
        </p:blipFill>
        <p:spPr>
          <a:xfrm>
            <a:off x="286705" y="3776996"/>
            <a:ext cx="590508" cy="578238"/>
          </a:xfrm>
        </p:spPr>
      </p:pic>
      <p:pic>
        <p:nvPicPr>
          <p:cNvPr id="9" name="Picture Placeholder 3"/>
          <p:cNvPicPr>
            <a:picLocks noChangeAspect="1"/>
          </p:cNvPicPr>
          <p:nvPr/>
        </p:nvPicPr>
        <p:blipFill rotWithShape="1">
          <a:blip r:embed="rId4">
            <a:extLst>
              <a:ext uri="{28A0092B-C50C-407E-A947-70E740481C1C}">
                <a14:useLocalDpi xmlns:a14="http://schemas.microsoft.com/office/drawing/2010/main" val="0"/>
              </a:ext>
            </a:extLst>
          </a:blip>
          <a:srcRect l="59" r="12213"/>
          <a:stretch/>
        </p:blipFill>
        <p:spPr>
          <a:xfrm>
            <a:off x="954331" y="1484334"/>
            <a:ext cx="1820420" cy="2062096"/>
          </a:xfrm>
          <a:prstGeom prst="rect">
            <a:avLst/>
          </a:prstGeom>
        </p:spPr>
      </p:pic>
      <p:cxnSp>
        <p:nvCxnSpPr>
          <p:cNvPr id="10" name="Straight Arrow Connector 9"/>
          <p:cNvCxnSpPr>
            <a:stCxn id="4" idx="3"/>
          </p:cNvCxnSpPr>
          <p:nvPr/>
        </p:nvCxnSpPr>
        <p:spPr>
          <a:xfrm flipV="1">
            <a:off x="877213" y="2915080"/>
            <a:ext cx="722073" cy="1151035"/>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5</a:t>
            </a:r>
            <a:endParaRPr lang="en-US" sz="1000" dirty="0">
              <a:solidFill>
                <a:schemeClr val="bg1"/>
              </a:solidFill>
            </a:endParaRPr>
          </a:p>
        </p:txBody>
      </p:sp>
    </p:spTree>
    <p:extLst>
      <p:ext uri="{BB962C8B-B14F-4D97-AF65-F5344CB8AC3E}">
        <p14:creationId xmlns:p14="http://schemas.microsoft.com/office/powerpoint/2010/main" val="135059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Title 2"/>
          <p:cNvSpPr>
            <a:spLocks noGrp="1"/>
          </p:cNvSpPr>
          <p:nvPr>
            <p:ph type="title"/>
          </p:nvPr>
        </p:nvSpPr>
        <p:spPr>
          <a:xfrm>
            <a:off x="730250" y="350468"/>
            <a:ext cx="4172288" cy="533400"/>
          </a:xfrm>
        </p:spPr>
        <p:txBody>
          <a:bodyPr/>
          <a:lstStyle/>
          <a:p>
            <a:r>
              <a:rPr lang="en" dirty="0" smtClean="0"/>
              <a:t>Multi-Way Stop</a:t>
            </a:r>
            <a:endParaRPr lang="en-US" dirty="0"/>
          </a:p>
        </p:txBody>
      </p:sp>
      <p:sp>
        <p:nvSpPr>
          <p:cNvPr id="8" name="Shape 150"/>
          <p:cNvSpPr txBox="1">
            <a:spLocks noGrp="1"/>
          </p:cNvSpPr>
          <p:nvPr>
            <p:ph type="body" sz="quarter" idx="11"/>
          </p:nvPr>
        </p:nvSpPr>
        <p:spPr>
          <a:xfrm>
            <a:off x="551496" y="923253"/>
            <a:ext cx="5269496" cy="2612906"/>
          </a:xfrm>
        </p:spPr>
        <p:txBody>
          <a:bodyPr/>
          <a:lstStyle/>
          <a:p>
            <a:pPr marL="0" indent="0">
              <a:buNone/>
            </a:pPr>
            <a:r>
              <a:rPr lang="en-US" sz="1200" b="0" dirty="0" smtClean="0">
                <a:latin typeface="+mn-lt"/>
                <a:cs typeface="Segoe UI Semilight" panose="020B0402040204020203" pitchFamily="34" charset="0"/>
              </a:rPr>
              <a:t>According to  MUTCD 2B.07:</a:t>
            </a:r>
          </a:p>
          <a:p>
            <a:pPr marL="0" indent="0">
              <a:buNone/>
            </a:pPr>
            <a:r>
              <a:rPr lang="en-US" sz="1200" b="0" dirty="0">
                <a:latin typeface="+mn-lt"/>
                <a:cs typeface="Segoe UI Semilight" panose="020B0402040204020203" pitchFamily="34" charset="0"/>
              </a:rPr>
              <a:t>• The vehicular volume entering the intersection from the major street approaches (total of both approaches) averages at least 300 vehicles per hour for any 8 hours of an average day, and;</a:t>
            </a:r>
          </a:p>
          <a:p>
            <a:pPr marL="0" indent="0">
              <a:buNone/>
            </a:pPr>
            <a:r>
              <a:rPr lang="en-US" sz="1200" b="0" dirty="0" smtClean="0">
                <a:latin typeface="+mn-lt"/>
                <a:cs typeface="Segoe UI Semilight" panose="020B0402040204020203" pitchFamily="34" charset="0"/>
              </a:rPr>
              <a:t>• The combined vehicular, pedestrian, and bicycle volume entering the intersection from the minor street approaches (total of both approaches) averages at least 200 units per hour for the same 8 hours, with an average delay to the minor-street vehicular traffic of at least 30 seconds per vehicle during the highest hours, but;</a:t>
            </a:r>
          </a:p>
          <a:p>
            <a:pPr marL="0" indent="0">
              <a:buNone/>
            </a:pPr>
            <a:r>
              <a:rPr lang="en-US" sz="1200" b="0" dirty="0" smtClean="0">
                <a:latin typeface="+mn-lt"/>
                <a:cs typeface="Segoe UI Semilight" panose="020B0402040204020203" pitchFamily="34" charset="0"/>
              </a:rPr>
              <a:t>• </a:t>
            </a:r>
            <a:r>
              <a:rPr lang="en-US" sz="1200" b="0" dirty="0">
                <a:latin typeface="+mn-lt"/>
                <a:cs typeface="Segoe UI Semilight" panose="020B0402040204020203" pitchFamily="34" charset="0"/>
              </a:rPr>
              <a:t>If the 85th-percentile approach speed of the major street traffic exceeds 40 mph, the minimum vehicular volumes warrants are 70 percent of the values provided in Items 1 and </a:t>
            </a:r>
            <a:r>
              <a:rPr lang="en-US" sz="1200" b="0" dirty="0" smtClean="0">
                <a:latin typeface="+mn-lt"/>
                <a:cs typeface="Segoe UI Semilight" panose="020B0402040204020203" pitchFamily="34" charset="0"/>
              </a:rPr>
              <a:t>2.</a:t>
            </a:r>
          </a:p>
          <a:p>
            <a:pPr marL="0" indent="0">
              <a:buNone/>
            </a:pPr>
            <a:r>
              <a:rPr lang="en-US" sz="1200" b="0" dirty="0" smtClean="0">
                <a:cs typeface="Segoe UI Semilight" panose="020B0402040204020203" pitchFamily="34" charset="0"/>
              </a:rPr>
              <a:t>OR </a:t>
            </a:r>
            <a:r>
              <a:rPr lang="en-US" sz="1200" b="0" dirty="0" smtClean="0">
                <a:latin typeface="+mn-lt"/>
              </a:rPr>
              <a:t>Five </a:t>
            </a:r>
            <a:r>
              <a:rPr lang="en-US" sz="1200" b="0" dirty="0">
                <a:latin typeface="+mn-lt"/>
              </a:rPr>
              <a:t>or more reported crashes in a 12-month period that are susceptible to correction by a multi-way </a:t>
            </a:r>
            <a:r>
              <a:rPr lang="en-US" sz="1200" b="0" dirty="0" smtClean="0">
                <a:latin typeface="+mn-lt"/>
              </a:rPr>
              <a:t>stop installation</a:t>
            </a:r>
            <a:r>
              <a:rPr lang="en-US" sz="1200" b="0" dirty="0">
                <a:latin typeface="+mn-lt"/>
              </a:rPr>
              <a:t>. Such crashes include right-turn and left-turn collisions as well as right-angle collisions.</a:t>
            </a:r>
            <a:endParaRPr lang="en-US" sz="1200" b="0" dirty="0">
              <a:latin typeface="+mn-lt"/>
              <a:cs typeface="Segoe UI Semilight" panose="020B0402040204020203" pitchFamily="34" charset="0"/>
            </a:endParaRPr>
          </a:p>
          <a:p>
            <a:pPr marL="0" indent="0">
              <a:buNone/>
            </a:pPr>
            <a:endParaRPr lang="en-US" sz="1200" b="0" dirty="0">
              <a:latin typeface="Segoe UI Semilight" panose="020B0402040204020203" pitchFamily="34" charset="0"/>
              <a:cs typeface="Segoe UI Semilight" panose="020B0402040204020203" pitchFamily="34" charset="0"/>
            </a:endParaRPr>
          </a:p>
        </p:txBody>
      </p:sp>
      <p:pic>
        <p:nvPicPr>
          <p:cNvPr id="5" name="Picture Placeholder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413" r="13810"/>
          <a:stretch/>
        </p:blipFill>
        <p:spPr>
          <a:xfrm rot="5400000">
            <a:off x="6818902" y="1733967"/>
            <a:ext cx="1722744" cy="1636122"/>
          </a:xfrm>
        </p:spPr>
      </p:pic>
      <p:pic>
        <p:nvPicPr>
          <p:cNvPr id="9" name="Picture Placeholder 3"/>
          <p:cNvPicPr>
            <a:picLocks noChangeAspect="1"/>
          </p:cNvPicPr>
          <p:nvPr/>
        </p:nvPicPr>
        <p:blipFill rotWithShape="1">
          <a:blip r:embed="rId4" cstate="screen">
            <a:extLst>
              <a:ext uri="{28A0092B-C50C-407E-A947-70E740481C1C}">
                <a14:useLocalDpi xmlns:a14="http://schemas.microsoft.com/office/drawing/2010/main"/>
              </a:ext>
            </a:extLst>
          </a:blip>
          <a:srcRect l="2242" r="59"/>
          <a:stretch/>
        </p:blipFill>
        <p:spPr>
          <a:xfrm>
            <a:off x="8348388" y="3797009"/>
            <a:ext cx="590508" cy="578238"/>
          </a:xfrm>
          <a:prstGeom prst="rect">
            <a:avLst/>
          </a:prstGeom>
        </p:spPr>
      </p:pic>
      <p:cxnSp>
        <p:nvCxnSpPr>
          <p:cNvPr id="11" name="Straight Arrow Connector 10"/>
          <p:cNvCxnSpPr/>
          <p:nvPr/>
        </p:nvCxnSpPr>
        <p:spPr>
          <a:xfrm flipH="1" flipV="1">
            <a:off x="8209865" y="3052386"/>
            <a:ext cx="298181" cy="754183"/>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Placeholder 3"/>
          <p:cNvPicPr>
            <a:picLocks noChangeAspect="1"/>
          </p:cNvPicPr>
          <p:nvPr/>
        </p:nvPicPr>
        <p:blipFill rotWithShape="1">
          <a:blip r:embed="rId4" cstate="screen">
            <a:extLst>
              <a:ext uri="{28A0092B-C50C-407E-A947-70E740481C1C}">
                <a14:useLocalDpi xmlns:a14="http://schemas.microsoft.com/office/drawing/2010/main"/>
              </a:ext>
            </a:extLst>
          </a:blip>
          <a:srcRect l="2242" r="59"/>
          <a:stretch/>
        </p:blipFill>
        <p:spPr>
          <a:xfrm>
            <a:off x="6296696" y="813599"/>
            <a:ext cx="590508" cy="578238"/>
          </a:xfrm>
          <a:prstGeom prst="rect">
            <a:avLst/>
          </a:prstGeom>
        </p:spPr>
      </p:pic>
      <p:cxnSp>
        <p:nvCxnSpPr>
          <p:cNvPr id="13" name="Straight Arrow Connector 12"/>
          <p:cNvCxnSpPr/>
          <p:nvPr/>
        </p:nvCxnSpPr>
        <p:spPr>
          <a:xfrm>
            <a:off x="6729721" y="1391837"/>
            <a:ext cx="552587" cy="713257"/>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6</a:t>
            </a:r>
            <a:endParaRPr lang="en-US" sz="1000" dirty="0">
              <a:solidFill>
                <a:schemeClr val="bg1"/>
              </a:solidFill>
            </a:endParaRPr>
          </a:p>
        </p:txBody>
      </p:sp>
    </p:spTree>
    <p:extLst>
      <p:ext uri="{BB962C8B-B14F-4D97-AF65-F5344CB8AC3E}">
        <p14:creationId xmlns:p14="http://schemas.microsoft.com/office/powerpoint/2010/main" val="92201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3" name="Title 2"/>
          <p:cNvSpPr>
            <a:spLocks noGrp="1"/>
          </p:cNvSpPr>
          <p:nvPr>
            <p:ph type="title"/>
          </p:nvPr>
        </p:nvSpPr>
        <p:spPr>
          <a:xfrm>
            <a:off x="4131988" y="534400"/>
            <a:ext cx="5094514" cy="533400"/>
          </a:xfrm>
        </p:spPr>
        <p:txBody>
          <a:bodyPr/>
          <a:lstStyle/>
          <a:p>
            <a:r>
              <a:rPr lang="en" sz="1800" dirty="0"/>
              <a:t>Other </a:t>
            </a:r>
            <a:r>
              <a:rPr lang="en" sz="1800" dirty="0" smtClean="0"/>
              <a:t>MUTCD Considerations</a:t>
            </a:r>
            <a:endParaRPr lang="en-US" sz="1800" dirty="0"/>
          </a:p>
        </p:txBody>
      </p:sp>
      <p:sp>
        <p:nvSpPr>
          <p:cNvPr id="6" name="TextBox 5"/>
          <p:cNvSpPr txBox="1"/>
          <p:nvPr/>
        </p:nvSpPr>
        <p:spPr>
          <a:xfrm>
            <a:off x="0" y="4871426"/>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sp>
        <p:nvSpPr>
          <p:cNvPr id="7" name="Shape 150"/>
          <p:cNvSpPr txBox="1">
            <a:spLocks noGrp="1"/>
          </p:cNvSpPr>
          <p:nvPr>
            <p:ph type="body" sz="quarter" idx="11"/>
          </p:nvPr>
        </p:nvSpPr>
        <p:spPr>
          <a:xfrm>
            <a:off x="4243472" y="1092825"/>
            <a:ext cx="4032250" cy="2626651"/>
          </a:xfrm>
        </p:spPr>
        <p:txBody>
          <a:bodyPr/>
          <a:lstStyle/>
          <a:p>
            <a:pPr marL="171450" indent="-171450"/>
            <a:r>
              <a:rPr lang="en-US" sz="1200" dirty="0" smtClean="0">
                <a:latin typeface="+mn-lt"/>
              </a:rPr>
              <a:t>Inadequate </a:t>
            </a:r>
            <a:r>
              <a:rPr lang="en-US" sz="1200" dirty="0">
                <a:latin typeface="+mn-lt"/>
              </a:rPr>
              <a:t>sight distance – </a:t>
            </a:r>
            <a:r>
              <a:rPr lang="en-US" sz="1200" b="0" dirty="0">
                <a:latin typeface="+mn-lt"/>
              </a:rPr>
              <a:t>A multi-way stop is justified at locations where a road user, after stopping, cannot see conflicting traffic and is not able to negotiate the intersection unless conflicting cross traffic is also required to </a:t>
            </a:r>
            <a:r>
              <a:rPr lang="en-US" sz="1200" b="0" dirty="0" smtClean="0">
                <a:latin typeface="+mn-lt"/>
              </a:rPr>
              <a:t>stop</a:t>
            </a:r>
            <a:r>
              <a:rPr lang="en-US" sz="1200" b="0" dirty="0">
                <a:latin typeface="+mn-lt"/>
              </a:rPr>
              <a:t> </a:t>
            </a:r>
            <a:r>
              <a:rPr lang="en-US" sz="1200" b="0" dirty="0" smtClean="0">
                <a:latin typeface="+mn-lt"/>
              </a:rPr>
              <a:t>(MUTCD 2B.07 Paragraph 05.C)</a:t>
            </a:r>
          </a:p>
          <a:p>
            <a:pPr marL="171450" indent="-171450"/>
            <a:r>
              <a:rPr lang="en-US" sz="1200" dirty="0" smtClean="0">
                <a:latin typeface="Segoe UI Semilight" panose="020B0402040204020203" pitchFamily="34" charset="0"/>
                <a:cs typeface="Segoe UI Semilight" panose="020B0402040204020203" pitchFamily="34" charset="0"/>
              </a:rPr>
              <a:t>In Vicinity of High-Pedestrian Generator – </a:t>
            </a:r>
            <a:r>
              <a:rPr lang="en-US" sz="1200" b="0" dirty="0" smtClean="0">
                <a:latin typeface="Segoe UI Semilight" panose="020B0402040204020203" pitchFamily="34" charset="0"/>
                <a:cs typeface="Segoe UI Semilight" panose="020B0402040204020203" pitchFamily="34" charset="0"/>
              </a:rPr>
              <a:t>The need to control vehicle/pedestrian conflicts near locations that generate high pedestrian volumes  (MUTCD 2B.07 Paragraph 05.B)</a:t>
            </a:r>
          </a:p>
          <a:p>
            <a:pPr marL="171450" indent="-171450"/>
            <a:r>
              <a:rPr lang="en-US" sz="1200" dirty="0" smtClean="0">
                <a:latin typeface="Segoe UI Semilight" panose="020B0402040204020203" pitchFamily="34" charset="0"/>
                <a:cs typeface="Segoe UI Semilight" panose="020B0402040204020203" pitchFamily="34" charset="0"/>
              </a:rPr>
              <a:t>Intersection </a:t>
            </a:r>
            <a:r>
              <a:rPr lang="en-US" sz="1200" dirty="0">
                <a:latin typeface="Segoe UI Semilight" panose="020B0402040204020203" pitchFamily="34" charset="0"/>
                <a:cs typeface="Segoe UI Semilight" panose="020B0402040204020203" pitchFamily="34" charset="0"/>
              </a:rPr>
              <a:t>of Similar Neighborhood Streets – </a:t>
            </a:r>
            <a:r>
              <a:rPr lang="en-US" sz="1200" b="0" dirty="0">
                <a:latin typeface="Segoe UI Semilight" panose="020B0402040204020203" pitchFamily="34" charset="0"/>
                <a:cs typeface="Segoe UI Semilight" panose="020B0402040204020203" pitchFamily="34" charset="0"/>
              </a:rPr>
              <a:t>An intersection of two residential neighborhood collector (through) streets of similar design and </a:t>
            </a:r>
            <a:r>
              <a:rPr lang="en-US" sz="1200" b="0" dirty="0" smtClean="0">
                <a:latin typeface="Segoe UI Semilight" panose="020B0402040204020203" pitchFamily="34" charset="0"/>
                <a:cs typeface="Segoe UI Semilight" panose="020B0402040204020203" pitchFamily="34" charset="0"/>
              </a:rPr>
              <a:t>operating characteristics </a:t>
            </a:r>
            <a:r>
              <a:rPr lang="en-US" sz="1200" b="0" dirty="0">
                <a:latin typeface="Segoe UI Semilight" panose="020B0402040204020203" pitchFamily="34" charset="0"/>
                <a:cs typeface="Segoe UI Semilight" panose="020B0402040204020203" pitchFamily="34" charset="0"/>
              </a:rPr>
              <a:t>where multi-way stop control would improve traffic operational characteristics of </a:t>
            </a:r>
            <a:r>
              <a:rPr lang="en-US" sz="1200" b="0" dirty="0" smtClean="0">
                <a:latin typeface="Segoe UI Semilight" panose="020B0402040204020203" pitchFamily="34" charset="0"/>
                <a:cs typeface="Segoe UI Semilight" panose="020B0402040204020203" pitchFamily="34" charset="0"/>
              </a:rPr>
              <a:t>the intersection (MUTCD 2B.07 Paragraph 05.D)</a:t>
            </a:r>
          </a:p>
          <a:p>
            <a:pPr marL="0" indent="0">
              <a:buNone/>
            </a:pPr>
            <a:endParaRPr lang="en-US" sz="1200" b="0" dirty="0">
              <a:latin typeface="+mn-lt"/>
            </a:endParaRPr>
          </a:p>
          <a:p>
            <a:pPr marL="171450" indent="-171450"/>
            <a:endParaRPr lang="en-US" sz="1200" b="0" dirty="0" smtClean="0">
              <a:latin typeface="+mn-lt"/>
            </a:endParaRPr>
          </a:p>
          <a:p>
            <a:pPr marL="171450" indent="-171450"/>
            <a:endParaRPr lang="en-US" sz="1200" b="0" dirty="0">
              <a:latin typeface="+mn-lt"/>
              <a:cs typeface="Segoe UI Semilight" panose="020B0402040204020203" pitchFamily="34" charset="0"/>
            </a:endParaRPr>
          </a:p>
        </p:txBody>
      </p:sp>
      <p:pic>
        <p:nvPicPr>
          <p:cNvPr id="5" name="Picture Placeholder 4"/>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24650" r="24650"/>
          <a:stretch>
            <a:fillRect/>
          </a:stretch>
        </p:blipFill>
        <p:spPr/>
      </p:pic>
      <p:sp>
        <p:nvSpPr>
          <p:cNvPr id="9" name="Rectangle 8"/>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7</a:t>
            </a:r>
            <a:endParaRPr lang="en-US" sz="1000" dirty="0">
              <a:solidFill>
                <a:schemeClr val="bg1"/>
              </a:solidFill>
            </a:endParaRPr>
          </a:p>
        </p:txBody>
      </p:sp>
    </p:spTree>
    <p:extLst>
      <p:ext uri="{BB962C8B-B14F-4D97-AF65-F5344CB8AC3E}">
        <p14:creationId xmlns:p14="http://schemas.microsoft.com/office/powerpoint/2010/main" val="403516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8" name="Shape 308"/>
          <p:cNvGraphicFramePr/>
          <p:nvPr>
            <p:extLst>
              <p:ext uri="{D42A27DB-BD31-4B8C-83A1-F6EECF244321}">
                <p14:modId xmlns:p14="http://schemas.microsoft.com/office/powerpoint/2010/main" val="3596306773"/>
              </p:ext>
            </p:extLst>
          </p:nvPr>
        </p:nvGraphicFramePr>
        <p:xfrm>
          <a:off x="4134556" y="1342784"/>
          <a:ext cx="4816976" cy="2382144"/>
        </p:xfrm>
        <a:graphic>
          <a:graphicData uri="http://schemas.openxmlformats.org/drawingml/2006/table">
            <a:tbl>
              <a:tblPr>
                <a:noFill/>
                <a:tableStyleId>{B6F854D0-8F27-4512-A139-3AE9003F310E}</a:tableStyleId>
              </a:tblPr>
              <a:tblGrid>
                <a:gridCol w="2408488"/>
                <a:gridCol w="2408488"/>
              </a:tblGrid>
              <a:tr h="397024">
                <a:tc>
                  <a:txBody>
                    <a:bodyPr/>
                    <a:lstStyle/>
                    <a:p>
                      <a:pPr lvl="0" algn="ctr">
                        <a:spcBef>
                          <a:spcPts val="0"/>
                        </a:spcBef>
                        <a:buNone/>
                      </a:pPr>
                      <a:r>
                        <a:rPr lang="en-US"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Design</a:t>
                      </a:r>
                      <a:r>
                        <a:rPr lang="en-US" baseline="0"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 Speed</a:t>
                      </a:r>
                      <a:endParaRPr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D9D9D9"/>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F3F3"/>
                    </a:solidFill>
                  </a:tcPr>
                </a:tc>
                <a:tc>
                  <a:txBody>
                    <a:bodyPr/>
                    <a:lstStyle/>
                    <a:p>
                      <a:pPr lvl="0" algn="ctr">
                        <a:spcBef>
                          <a:spcPts val="0"/>
                        </a:spcBef>
                        <a:buNone/>
                      </a:pPr>
                      <a:r>
                        <a:rPr lang="en" sz="1100" b="0" dirty="0" smtClean="0">
                          <a:solidFill>
                            <a:srgbClr val="666666"/>
                          </a:solidFill>
                          <a:latin typeface="Segoe UI Semilight" panose="020B0402040204020203" pitchFamily="34" charset="0"/>
                          <a:ea typeface="Segoe UI" panose="020B0502040204020203" pitchFamily="34" charset="0"/>
                          <a:cs typeface="Segoe UI Semilight" panose="020B0402040204020203" pitchFamily="34" charset="0"/>
                          <a:sym typeface="Nunito Sans"/>
                        </a:rPr>
                        <a:t>Stopping Sight</a:t>
                      </a:r>
                      <a:r>
                        <a:rPr lang="en" sz="1100" b="0" baseline="0" dirty="0" smtClean="0">
                          <a:solidFill>
                            <a:srgbClr val="666666"/>
                          </a:solidFill>
                          <a:latin typeface="Segoe UI Semilight" panose="020B0402040204020203" pitchFamily="34" charset="0"/>
                          <a:ea typeface="Segoe UI" panose="020B0502040204020203" pitchFamily="34" charset="0"/>
                          <a:cs typeface="Segoe UI Semilight" panose="020B0402040204020203" pitchFamily="34" charset="0"/>
                          <a:sym typeface="Nunito Sans"/>
                        </a:rPr>
                        <a:t> Distance (feet)</a:t>
                      </a:r>
                      <a:endParaRPr lang="en" sz="1100" b="0" dirty="0">
                        <a:solidFill>
                          <a:srgbClr val="666666"/>
                        </a:solidFill>
                        <a:latin typeface="Segoe UI Semilight" panose="020B0402040204020203" pitchFamily="34" charset="0"/>
                        <a:ea typeface="Segoe UI" panose="020B0502040204020203" pitchFamily="34" charset="0"/>
                        <a:cs typeface="Segoe UI Semilight" panose="020B04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D9D9D9"/>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F3F3"/>
                    </a:solidFill>
                  </a:tcPr>
                </a:tc>
              </a:tr>
              <a:tr h="397024">
                <a:tc>
                  <a:txBody>
                    <a:bodyPr/>
                    <a:lstStyle/>
                    <a:p>
                      <a:pPr lvl="0" algn="ctr">
                        <a:spcBef>
                          <a:spcPts val="0"/>
                        </a:spcBef>
                        <a:buNone/>
                      </a:pPr>
                      <a:r>
                        <a:rPr lang="en" sz="1100" b="1"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25 MPH</a:t>
                      </a:r>
                      <a:endParaRPr lang="en" sz="1100" b="1"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lvl="0" algn="ctr">
                        <a:spcBef>
                          <a:spcPts val="0"/>
                        </a:spcBef>
                        <a:buNone/>
                      </a:pPr>
                      <a:r>
                        <a:rPr lang="en" b="1" dirty="0" smtClean="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rPr>
                        <a:t>150</a:t>
                      </a:r>
                      <a:endParaRPr lang="en" b="1" dirty="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397024">
                <a:tc>
                  <a:txBody>
                    <a:bodyPr/>
                    <a:lstStyle/>
                    <a:p>
                      <a:pPr lvl="0" algn="ctr">
                        <a:spcBef>
                          <a:spcPts val="0"/>
                        </a:spcBef>
                        <a:buNone/>
                      </a:pPr>
                      <a:r>
                        <a:rPr lang="en" sz="1100" b="1"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30 MPH</a:t>
                      </a:r>
                      <a:endParaRPr lang="en" sz="1100" b="1"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F3F3"/>
                    </a:solidFill>
                  </a:tcPr>
                </a:tc>
                <a:tc>
                  <a:txBody>
                    <a:bodyPr/>
                    <a:lstStyle/>
                    <a:p>
                      <a:pPr lvl="0" algn="ctr">
                        <a:spcBef>
                          <a:spcPts val="0"/>
                        </a:spcBef>
                        <a:buNone/>
                      </a:pPr>
                      <a:r>
                        <a:rPr lang="en" b="1" dirty="0" smtClean="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rPr>
                        <a:t>200</a:t>
                      </a:r>
                      <a:endParaRPr lang="en" b="1" dirty="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3F3F3"/>
                    </a:solidFill>
                  </a:tcPr>
                </a:tc>
              </a:tr>
              <a:tr h="397024">
                <a:tc>
                  <a:txBody>
                    <a:bodyPr/>
                    <a:lstStyle/>
                    <a:p>
                      <a:pPr lvl="0" algn="ctr" rtl="0">
                        <a:spcBef>
                          <a:spcPts val="0"/>
                        </a:spcBef>
                        <a:buNone/>
                      </a:pPr>
                      <a:r>
                        <a:rPr lang="en" sz="1100" b="1"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35 MPH</a:t>
                      </a:r>
                      <a:endParaRPr lang="en" sz="1100" b="1"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c>
                  <a:txBody>
                    <a:bodyPr/>
                    <a:lstStyle/>
                    <a:p>
                      <a:pPr lvl="0" algn="ctr" rtl="0">
                        <a:spcBef>
                          <a:spcPts val="0"/>
                        </a:spcBef>
                        <a:buNone/>
                      </a:pPr>
                      <a:r>
                        <a:rPr lang="en" b="1" dirty="0" smtClean="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rPr>
                        <a:t>250</a:t>
                      </a:r>
                      <a:endParaRPr lang="en" b="1" dirty="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tcPr>
                </a:tc>
              </a:tr>
              <a:tr h="397024">
                <a:tc>
                  <a:txBody>
                    <a:bodyPr/>
                    <a:lstStyle/>
                    <a:p>
                      <a:pPr lvl="0" algn="ctr" rtl="0">
                        <a:spcBef>
                          <a:spcPts val="0"/>
                        </a:spcBef>
                        <a:buNone/>
                      </a:pPr>
                      <a:r>
                        <a:rPr lang="en" sz="1100" b="1"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40 MPH</a:t>
                      </a:r>
                      <a:endParaRPr lang="en" sz="1100" b="1"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chemeClr val="accent2">
                        <a:lumMod val="20000"/>
                        <a:lumOff val="80000"/>
                      </a:schemeClr>
                    </a:solidFill>
                  </a:tcPr>
                </a:tc>
                <a:tc>
                  <a:txBody>
                    <a:bodyPr/>
                    <a:lstStyle/>
                    <a:p>
                      <a:pPr lvl="0" algn="ctr" rtl="0">
                        <a:spcBef>
                          <a:spcPts val="0"/>
                        </a:spcBef>
                        <a:buNone/>
                      </a:pPr>
                      <a:r>
                        <a:rPr lang="en" b="1" dirty="0" smtClean="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rPr>
                        <a:t>300</a:t>
                      </a:r>
                      <a:endParaRPr lang="en" b="1" dirty="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lgn="ctr">
                      <a:solidFill>
                        <a:srgbClr val="000000">
                          <a:alpha val="0"/>
                        </a:srgbClr>
                      </a:solidFill>
                      <a:prstDash val="solid"/>
                      <a:round/>
                      <a:headEnd type="none" w="med" len="med"/>
                      <a:tailEnd type="none" w="med" len="med"/>
                    </a:lnB>
                    <a:solidFill>
                      <a:schemeClr val="accent2">
                        <a:lumMod val="20000"/>
                        <a:lumOff val="80000"/>
                      </a:schemeClr>
                    </a:solidFill>
                  </a:tcPr>
                </a:tc>
              </a:tr>
              <a:tr h="397024">
                <a:tc>
                  <a:txBody>
                    <a:bodyPr/>
                    <a:lstStyle/>
                    <a:p>
                      <a:pPr lvl="0" algn="ctr" rtl="0">
                        <a:spcBef>
                          <a:spcPts val="0"/>
                        </a:spcBef>
                        <a:buNone/>
                      </a:pPr>
                      <a:r>
                        <a:rPr lang="en" sz="1100" b="1" dirty="0" smtClean="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rPr>
                        <a:t>45 MPH</a:t>
                      </a:r>
                      <a:endParaRPr lang="en" sz="1100" b="1" dirty="0">
                        <a:solidFill>
                          <a:srgbClr val="666666"/>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D9D9D9"/>
                      </a:solidFill>
                      <a:prstDash val="solid"/>
                      <a:round/>
                      <a:headEnd type="none" w="med" len="med"/>
                      <a:tailEnd type="none" w="med" len="med"/>
                    </a:lnB>
                    <a:solidFill>
                      <a:schemeClr val="tx1"/>
                    </a:solidFill>
                  </a:tcPr>
                </a:tc>
                <a:tc>
                  <a:txBody>
                    <a:bodyPr/>
                    <a:lstStyle/>
                    <a:p>
                      <a:pPr lvl="0" algn="ctr" rtl="0">
                        <a:spcBef>
                          <a:spcPts val="0"/>
                        </a:spcBef>
                        <a:buNone/>
                      </a:pPr>
                      <a:r>
                        <a:rPr lang="en" b="1" dirty="0" smtClean="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rPr>
                        <a:t>360</a:t>
                      </a:r>
                      <a:endParaRPr lang="en" b="1" dirty="0">
                        <a:solidFill>
                          <a:schemeClr val="bg2"/>
                        </a:solidFill>
                        <a:latin typeface="Segoe UI" panose="020B0502040204020203" pitchFamily="34" charset="0"/>
                        <a:ea typeface="Segoe UI" panose="020B0502040204020203" pitchFamily="34" charset="0"/>
                        <a:cs typeface="Segoe UI" panose="020B0502040204020203" pitchFamily="34" charset="0"/>
                        <a:sym typeface="Nunito Sans"/>
                      </a:endParaRPr>
                    </a:p>
                  </a:txBody>
                  <a:tcPr marL="91425" marR="91425" marT="68575" marB="68575" anchor="ctr">
                    <a:lnL w="9525" cap="flat" cmpd="sng" algn="ctr">
                      <a:solidFill>
                        <a:srgbClr val="000000">
                          <a:alpha val="0"/>
                        </a:srgbClr>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D9D9D9"/>
                      </a:solidFill>
                      <a:prstDash val="solid"/>
                      <a:round/>
                      <a:headEnd type="none" w="med" len="med"/>
                      <a:tailEnd type="none" w="med" len="med"/>
                    </a:lnB>
                    <a:solidFill>
                      <a:schemeClr val="tx1"/>
                    </a:solidFill>
                  </a:tcPr>
                </a:tc>
              </a:tr>
            </a:tbl>
          </a:graphicData>
        </a:graphic>
      </p:graphicFrame>
      <p:sp>
        <p:nvSpPr>
          <p:cNvPr id="2" name="Title 1"/>
          <p:cNvSpPr>
            <a:spLocks noGrp="1"/>
          </p:cNvSpPr>
          <p:nvPr>
            <p:ph type="title"/>
          </p:nvPr>
        </p:nvSpPr>
        <p:spPr/>
        <p:txBody>
          <a:bodyPr>
            <a:noAutofit/>
          </a:bodyPr>
          <a:lstStyle/>
          <a:p>
            <a:r>
              <a:rPr lang="en" dirty="0" smtClean="0"/>
              <a:t>Sight </a:t>
            </a:r>
            <a:r>
              <a:rPr lang="en" dirty="0" smtClean="0"/>
              <a:t>Distance</a:t>
            </a:r>
            <a:endParaRPr lang="en-US" dirty="0"/>
          </a:p>
        </p:txBody>
      </p:sp>
      <p:sp>
        <p:nvSpPr>
          <p:cNvPr id="3" name="Rectangle 2"/>
          <p:cNvSpPr/>
          <p:nvPr/>
        </p:nvSpPr>
        <p:spPr>
          <a:xfrm>
            <a:off x="614596" y="1127422"/>
            <a:ext cx="3371925" cy="3108543"/>
          </a:xfrm>
          <a:prstGeom prst="rect">
            <a:avLst/>
          </a:prstGeom>
        </p:spPr>
        <p:txBody>
          <a:bodyPr wrap="square">
            <a:spAutoFit/>
          </a:bodyPr>
          <a:lstStyle/>
          <a:p>
            <a:r>
              <a:rPr lang="en-US" dirty="0" smtClean="0">
                <a:latin typeface="+mn-lt"/>
              </a:rPr>
              <a:t>The proposed Sto</a:t>
            </a:r>
            <a:r>
              <a:rPr lang="en-US" dirty="0" smtClean="0">
                <a:latin typeface="+mn-lt"/>
              </a:rPr>
              <a:t>p Sign Policy recommends methods for determining whether sight distance is adequate, as follows:</a:t>
            </a:r>
          </a:p>
          <a:p>
            <a:pPr marL="285750" indent="-285750">
              <a:buFont typeface="Arial" panose="020B0604020202020204" pitchFamily="34" charset="0"/>
              <a:buChar char="•"/>
            </a:pPr>
            <a:r>
              <a:rPr lang="en-US" dirty="0" smtClean="0">
                <a:latin typeface="+mn-lt"/>
              </a:rPr>
              <a:t>For no stop control, based on the American Association of State Highway and Transportation Officials (AASHTO) “</a:t>
            </a:r>
            <a:r>
              <a:rPr lang="en-US" dirty="0" err="1" smtClean="0">
                <a:latin typeface="+mn-lt"/>
              </a:rPr>
              <a:t>Greenbook</a:t>
            </a:r>
            <a:r>
              <a:rPr lang="en-US" dirty="0" smtClean="0">
                <a:latin typeface="+mn-lt"/>
              </a:rPr>
              <a:t>”</a:t>
            </a:r>
          </a:p>
          <a:p>
            <a:pPr marL="285750" indent="-285750">
              <a:buFont typeface="Arial" panose="020B0604020202020204" pitchFamily="34" charset="0"/>
              <a:buChar char="•"/>
            </a:pPr>
            <a:r>
              <a:rPr lang="en-US" dirty="0" smtClean="0">
                <a:latin typeface="+mn-lt"/>
              </a:rPr>
              <a:t>For approaches that have stop control, based on the Caltrans Highway Design Manual but with stopping sight distance and assumed setbacks more appropriate for non-state highways.</a:t>
            </a:r>
          </a:p>
        </p:txBody>
      </p:sp>
      <p:sp>
        <p:nvSpPr>
          <p:cNvPr id="7" name="Rectangle 6"/>
          <p:cNvSpPr/>
          <p:nvPr/>
        </p:nvSpPr>
        <p:spPr>
          <a:xfrm>
            <a:off x="7983282" y="4599501"/>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8</a:t>
            </a:r>
            <a:endParaRPr 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45246" y="451900"/>
            <a:ext cx="5137150" cy="533400"/>
          </a:xfrm>
        </p:spPr>
        <p:txBody>
          <a:bodyPr/>
          <a:lstStyle/>
          <a:p>
            <a:pPr lvl="0"/>
            <a:r>
              <a:rPr lang="en" sz="1800" dirty="0" smtClean="0"/>
              <a:t>Recommended Additional Considerations</a:t>
            </a:r>
            <a:endParaRPr lang="en" sz="1800" dirty="0"/>
          </a:p>
        </p:txBody>
      </p:sp>
      <p:sp>
        <p:nvSpPr>
          <p:cNvPr id="150" name="Shape 150"/>
          <p:cNvSpPr txBox="1">
            <a:spLocks noGrp="1"/>
          </p:cNvSpPr>
          <p:nvPr>
            <p:ph type="body" idx="1"/>
          </p:nvPr>
        </p:nvSpPr>
        <p:spPr>
          <a:xfrm>
            <a:off x="627121" y="1017194"/>
            <a:ext cx="4247386" cy="3454400"/>
          </a:xfrm>
        </p:spPr>
        <p:txBody>
          <a:bodyPr/>
          <a:lstStyle/>
          <a:p>
            <a:pPr marL="171450" indent="-171450"/>
            <a:r>
              <a:rPr lang="en-US" b="1" dirty="0"/>
              <a:t>T-intersection with Higher Volume on Stem Approach </a:t>
            </a:r>
            <a:r>
              <a:rPr lang="en-US" dirty="0"/>
              <a:t>–A multi-way stop may be installed if the volume of cars entering the intersection from the currently stop or yield sign-controlled terminating street is regularly higher than the combined total of cars entering the intersection from the two-leg road. </a:t>
            </a:r>
          </a:p>
          <a:p>
            <a:pPr marL="171450" indent="-171450"/>
            <a:r>
              <a:rPr lang="en-US" b="1" dirty="0" smtClean="0"/>
              <a:t>Where the lack of stop control is unexpected</a:t>
            </a:r>
            <a:r>
              <a:rPr lang="en-US" dirty="0" smtClean="0"/>
              <a:t>– </a:t>
            </a:r>
            <a:r>
              <a:rPr lang="en-US" dirty="0"/>
              <a:t>Installation of a stop sign may be justified where motorists on other approaches behave as if they expect stop sign control on the uncontrolled approach based on surrounding roadway patterns.</a:t>
            </a:r>
          </a:p>
          <a:p>
            <a:pPr marL="171450" indent="-171450"/>
            <a:endParaRPr lang="en-US" b="1" dirty="0" smtClean="0"/>
          </a:p>
        </p:txBody>
      </p:sp>
      <p:sp>
        <p:nvSpPr>
          <p:cNvPr id="6" name="TextBox 5"/>
          <p:cNvSpPr txBox="1"/>
          <p:nvPr/>
        </p:nvSpPr>
        <p:spPr>
          <a:xfrm>
            <a:off x="6184697" y="4893374"/>
            <a:ext cx="2476500" cy="246221"/>
          </a:xfrm>
          <a:prstGeom prst="rect">
            <a:avLst/>
          </a:prstGeom>
          <a:noFill/>
        </p:spPr>
        <p:txBody>
          <a:bodyPr wrap="square" rtlCol="0">
            <a:spAutoFit/>
          </a:bodyPr>
          <a:lstStyle/>
          <a:p>
            <a:r>
              <a:rPr lang="en-US" sz="1000" dirty="0" smtClean="0">
                <a:solidFill>
                  <a:srgbClr val="FFC627"/>
                </a:solidFill>
                <a:latin typeface="Segoe UI Semibold" panose="020B0702040204020203" pitchFamily="34" charset="0"/>
                <a:ea typeface="Segoe UI" panose="020B0502040204020203" pitchFamily="34" charset="0"/>
                <a:cs typeface="Segoe UI" panose="020B0502040204020203" pitchFamily="34" charset="0"/>
              </a:rPr>
              <a:t>Optional Picture Caption</a:t>
            </a:r>
            <a:endParaRPr lang="en-US" sz="1000" dirty="0">
              <a:solidFill>
                <a:srgbClr val="FFC627"/>
              </a:solidFill>
              <a:latin typeface="Segoe UI Semibold" panose="020B0702040204020203" pitchFamily="34" charset="0"/>
              <a:ea typeface="Segoe UI" panose="020B0502040204020203" pitchFamily="34" charset="0"/>
              <a:cs typeface="Segoe UI" panose="020B0502040204020203" pitchFamily="34" charset="0"/>
            </a:endParaRPr>
          </a:p>
        </p:txBody>
      </p:sp>
      <p:pic>
        <p:nvPicPr>
          <p:cNvPr id="3" name="Picture Placeholder 2"/>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76"/>
          <a:stretch/>
        </p:blipFill>
        <p:spPr>
          <a:xfrm>
            <a:off x="5266395" y="0"/>
            <a:ext cx="3877604" cy="5143500"/>
          </a:xfrm>
        </p:spPr>
      </p:pic>
      <p:sp>
        <p:nvSpPr>
          <p:cNvPr id="7" name="Rectangle 6"/>
          <p:cNvSpPr/>
          <p:nvPr/>
        </p:nvSpPr>
        <p:spPr>
          <a:xfrm>
            <a:off x="0" y="4595595"/>
            <a:ext cx="1160718" cy="54399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00" dirty="0" smtClean="0">
                <a:solidFill>
                  <a:schemeClr val="bg1"/>
                </a:solidFill>
              </a:rPr>
              <a:t>9</a:t>
            </a:r>
            <a:endParaRPr lang="en-US" sz="1000" dirty="0">
              <a:solidFill>
                <a:schemeClr val="bg1"/>
              </a:solidFill>
            </a:endParaRPr>
          </a:p>
        </p:txBody>
      </p:sp>
    </p:spTree>
    <p:extLst>
      <p:ext uri="{BB962C8B-B14F-4D97-AF65-F5344CB8AC3E}">
        <p14:creationId xmlns:p14="http://schemas.microsoft.com/office/powerpoint/2010/main" val="23558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OA_Template 3">
  <a:themeElements>
    <a:clrScheme name="KOA">
      <a:dk1>
        <a:sysClr val="windowText" lastClr="000000"/>
      </a:dk1>
      <a:lt1>
        <a:sysClr val="window" lastClr="FFFFFF"/>
      </a:lt1>
      <a:dk2>
        <a:srgbClr val="007DA5"/>
      </a:dk2>
      <a:lt2>
        <a:srgbClr val="FFFFFF"/>
      </a:lt2>
      <a:accent1>
        <a:srgbClr val="7C868D"/>
      </a:accent1>
      <a:accent2>
        <a:srgbClr val="C2C6C9"/>
      </a:accent2>
      <a:accent3>
        <a:srgbClr val="98D2DD"/>
      </a:accent3>
      <a:accent4>
        <a:srgbClr val="FFC627"/>
      </a:accent4>
      <a:accent5>
        <a:srgbClr val="FDDD3F"/>
      </a:accent5>
      <a:accent6>
        <a:srgbClr val="FFFFFF"/>
      </a:accent6>
      <a:hlink>
        <a:srgbClr val="C2C6C9"/>
      </a:hlink>
      <a:folHlink>
        <a:srgbClr val="C2C6C9"/>
      </a:folHlink>
    </a:clrScheme>
    <a:fontScheme name="Segoe Ui">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KOA_Template 3</Template>
  <TotalTime>730</TotalTime>
  <Words>1250</Words>
  <Application>Microsoft Office PowerPoint</Application>
  <PresentationFormat>On-screen Show (16:9)</PresentationFormat>
  <Paragraphs>93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KOA_Template 3</vt:lpstr>
      <vt:lpstr>Stop Sign Policy</vt:lpstr>
      <vt:lpstr>Presentation Overview</vt:lpstr>
      <vt:lpstr>PowerPoint Presentation</vt:lpstr>
      <vt:lpstr>T-Intersections</vt:lpstr>
      <vt:lpstr>Minor Street Stop</vt:lpstr>
      <vt:lpstr>Multi-Way Stop</vt:lpstr>
      <vt:lpstr>Other MUTCD Considerations</vt:lpstr>
      <vt:lpstr>Sight Distance</vt:lpstr>
      <vt:lpstr>Recommended Additional Considerations</vt:lpstr>
      <vt:lpstr>Procedures</vt:lpstr>
      <vt:lpstr>Case Studies</vt:lpstr>
      <vt:lpstr>Bradbury Avenue &amp; Bloomdale Street</vt:lpstr>
      <vt:lpstr>PowerPoint Presentation</vt:lpstr>
      <vt:lpstr>Maynard Drive &amp; Brycedale Avenue</vt:lpstr>
      <vt:lpstr>PowerPoint Presentation</vt:lpstr>
      <vt:lpstr>Oakhaven Drive &amp; Random Lane</vt:lpstr>
      <vt:lpstr>PowerPoint Presentation</vt:lpstr>
      <vt:lpstr>Greenbank Avenue &amp; Deerlane Drive</vt:lpstr>
      <vt:lpstr>PowerPoint Presentation</vt:lpstr>
      <vt:lpstr>Questions?</vt:lpstr>
    </vt:vector>
  </TitlesOfParts>
  <Company>KOA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Presentation Title Here</dc:title>
  <dc:creator>Zachary Popp</dc:creator>
  <cp:lastModifiedBy>Zachary Popp</cp:lastModifiedBy>
  <cp:revision>61</cp:revision>
  <dcterms:created xsi:type="dcterms:W3CDTF">2019-05-30T17:17:43Z</dcterms:created>
  <dcterms:modified xsi:type="dcterms:W3CDTF">2019-10-16T22:03:16Z</dcterms:modified>
</cp:coreProperties>
</file>