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68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1OChhDiWHOXJRoVVtiQLCkRKZ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68" orient="horz"/>
        <p:guide pos="5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047"/>
            <a:ext cx="12256168" cy="689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type="ctrTitle"/>
          </p:nvPr>
        </p:nvSpPr>
        <p:spPr>
          <a:xfrm>
            <a:off x="1524000" y="1069046"/>
            <a:ext cx="9144000" cy="18089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  <a:defRPr b="1"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1524000" y="3024522"/>
            <a:ext cx="9144000" cy="584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 with medium confidence" id="15" name="Google Shape;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75" y="5656141"/>
            <a:ext cx="3598378" cy="11586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/>
          <p:nvPr>
            <p:ph idx="2" type="body"/>
          </p:nvPr>
        </p:nvSpPr>
        <p:spPr>
          <a:xfrm>
            <a:off x="7739063" y="4987925"/>
            <a:ext cx="4065587" cy="1554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Dark 1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66" name="Google Shape;6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934" y="-59267"/>
            <a:ext cx="12297364" cy="69172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 txBox="1"/>
          <p:nvPr>
            <p:ph type="title"/>
          </p:nvPr>
        </p:nvSpPr>
        <p:spPr>
          <a:xfrm>
            <a:off x="831850" y="1749495"/>
            <a:ext cx="10515600" cy="98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1850" y="2733262"/>
            <a:ext cx="10515600" cy="832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Logo, icon&#10;&#10;Description automatically generated" id="69" name="Google Shape;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7304" y="6087512"/>
            <a:ext cx="691192" cy="66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ight 1">
  <p:cSld name="Section Header Light 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9634" y="-81481"/>
            <a:ext cx="12351634" cy="694779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 txBox="1"/>
          <p:nvPr>
            <p:ph type="title"/>
          </p:nvPr>
        </p:nvSpPr>
        <p:spPr>
          <a:xfrm>
            <a:off x="831850" y="1749495"/>
            <a:ext cx="10515600" cy="98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" type="body"/>
          </p:nvPr>
        </p:nvSpPr>
        <p:spPr>
          <a:xfrm>
            <a:off x="831850" y="2733262"/>
            <a:ext cx="10515600" cy="106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A picture containing icon&#10;&#10;Description automatically generated" id="74" name="Google Shape;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7304" y="6087512"/>
            <a:ext cx="691192" cy="66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 Dark">
  <p:cSld name="Section Header 2 Dar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"/>
          <p:cNvSpPr txBox="1"/>
          <p:nvPr>
            <p:ph type="title"/>
          </p:nvPr>
        </p:nvSpPr>
        <p:spPr>
          <a:xfrm>
            <a:off x="831850" y="1749495"/>
            <a:ext cx="10515600" cy="98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831850" y="2733262"/>
            <a:ext cx="10515600" cy="832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Logo&#10;&#10;Description automatically generated" id="79" name="Google Shape;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5616" y="5896691"/>
            <a:ext cx="558180" cy="75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ight 2">
  <p:cSld name="Section Header Light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290" y="-17600"/>
            <a:ext cx="12223289" cy="68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/>
          <p:nvPr>
            <p:ph type="title"/>
          </p:nvPr>
        </p:nvSpPr>
        <p:spPr>
          <a:xfrm>
            <a:off x="831850" y="1749495"/>
            <a:ext cx="10515600" cy="983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831850" y="2733262"/>
            <a:ext cx="10515600" cy="1065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Logo&#10;&#10;Description automatically generated" id="84" name="Google Shape;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5616" y="5896691"/>
            <a:ext cx="558180" cy="75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047"/>
            <a:ext cx="12256167" cy="68940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/>
          <p:nvPr>
            <p:ph type="title"/>
          </p:nvPr>
        </p:nvSpPr>
        <p:spPr>
          <a:xfrm>
            <a:off x="2593572" y="571392"/>
            <a:ext cx="8760228" cy="944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2593571" y="1729047"/>
            <a:ext cx="4264429" cy="4447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6"/>
          <p:cNvSpPr/>
          <p:nvPr>
            <p:ph idx="2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icon&#10;&#10;Description automatically generated" id="91" name="Google Shape;9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907" y="5844973"/>
            <a:ext cx="865622" cy="82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6"/>
          <p:cNvSpPr txBox="1"/>
          <p:nvPr>
            <p:ph idx="3" type="body"/>
          </p:nvPr>
        </p:nvSpPr>
        <p:spPr>
          <a:xfrm>
            <a:off x="7089371" y="1737728"/>
            <a:ext cx="4264429" cy="44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2">
  <p:cSld name="Comparison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047"/>
            <a:ext cx="12256167" cy="6894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95" name="Google Shape;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907" y="5844973"/>
            <a:ext cx="865622" cy="82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7"/>
          <p:cNvSpPr txBox="1"/>
          <p:nvPr>
            <p:ph idx="1" type="body"/>
          </p:nvPr>
        </p:nvSpPr>
        <p:spPr>
          <a:xfrm>
            <a:off x="2593572" y="1681163"/>
            <a:ext cx="426442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27"/>
          <p:cNvSpPr txBox="1"/>
          <p:nvPr>
            <p:ph idx="2" type="body"/>
          </p:nvPr>
        </p:nvSpPr>
        <p:spPr>
          <a:xfrm>
            <a:off x="2593572" y="2505075"/>
            <a:ext cx="42644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3" type="body"/>
          </p:nvPr>
        </p:nvSpPr>
        <p:spPr>
          <a:xfrm>
            <a:off x="7090958" y="1681163"/>
            <a:ext cx="426442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7"/>
          <p:cNvSpPr txBox="1"/>
          <p:nvPr>
            <p:ph idx="4" type="body"/>
          </p:nvPr>
        </p:nvSpPr>
        <p:spPr>
          <a:xfrm>
            <a:off x="7090958" y="2505075"/>
            <a:ext cx="4264429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7"/>
          <p:cNvSpPr/>
          <p:nvPr>
            <p:ph idx="5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7"/>
          <p:cNvSpPr txBox="1"/>
          <p:nvPr>
            <p:ph type="title"/>
          </p:nvPr>
        </p:nvSpPr>
        <p:spPr>
          <a:xfrm>
            <a:off x="2593572" y="581861"/>
            <a:ext cx="8760228" cy="9326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hite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 Dar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Picture ">
  <p:cSld name="Full Screen Picture 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/>
          <p:nvPr/>
        </p:nvSpPr>
        <p:spPr>
          <a:xfrm>
            <a:off x="0" y="0"/>
            <a:ext cx="12192000" cy="687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0"/>
          <p:cNvSpPr/>
          <p:nvPr>
            <p:ph idx="2" type="pic"/>
          </p:nvPr>
        </p:nvSpPr>
        <p:spPr>
          <a:xfrm>
            <a:off x="0" y="0"/>
            <a:ext cx="12192000" cy="6874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047"/>
            <a:ext cx="12256167" cy="689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>
            <p:ph type="title"/>
          </p:nvPr>
        </p:nvSpPr>
        <p:spPr>
          <a:xfrm>
            <a:off x="2593572" y="571392"/>
            <a:ext cx="8760228" cy="944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2593570" y="1729047"/>
            <a:ext cx="8760229" cy="4447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4"/>
          <p:cNvSpPr/>
          <p:nvPr>
            <p:ph idx="2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, icon&#10;&#10;Description automatically generated" id="23" name="Google Shape;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907" y="5844973"/>
            <a:ext cx="865622" cy="82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745958"/>
            <a:ext cx="10515600" cy="94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Divider 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40999"/>
            <a:ext cx="12264887" cy="68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6"/>
          <p:cNvSpPr txBox="1"/>
          <p:nvPr>
            <p:ph type="title"/>
          </p:nvPr>
        </p:nvSpPr>
        <p:spPr>
          <a:xfrm>
            <a:off x="243682" y="987424"/>
            <a:ext cx="379491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243681" y="2885799"/>
            <a:ext cx="3794919" cy="361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 sz="2800">
                <a:solidFill>
                  <a:srgbClr val="FFFFFF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 sz="2400">
                <a:solidFill>
                  <a:srgbClr val="FFFFFF"/>
                </a:solidFill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 sz="2000">
                <a:solidFill>
                  <a:srgbClr val="FFFFFF"/>
                </a:solidFill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16"/>
          <p:cNvSpPr/>
          <p:nvPr/>
        </p:nvSpPr>
        <p:spPr>
          <a:xfrm>
            <a:off x="243681" y="2491339"/>
            <a:ext cx="3722032" cy="82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5" name="Google Shape;3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8048"/>
            <a:ext cx="12256168" cy="689409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 txBox="1"/>
          <p:nvPr>
            <p:ph type="ctrTitle"/>
          </p:nvPr>
        </p:nvSpPr>
        <p:spPr>
          <a:xfrm>
            <a:off x="1524000" y="1069046"/>
            <a:ext cx="9144000" cy="18089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  <a:defRPr b="1" sz="3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subTitle"/>
          </p:nvPr>
        </p:nvSpPr>
        <p:spPr>
          <a:xfrm>
            <a:off x="1524000" y="3024522"/>
            <a:ext cx="9144000" cy="584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38" name="Google Shape;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5" y="5484847"/>
            <a:ext cx="910295" cy="123662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1524000" y="3782755"/>
            <a:ext cx="9144000" cy="77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8200" y="745958"/>
            <a:ext cx="10515600" cy="94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1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9788" y="775252"/>
            <a:ext cx="10515600" cy="91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ith Picture 1">
  <p:cSld name="Divider with Picture 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>
            <a:off x="0" y="0"/>
            <a:ext cx="12192000" cy="17494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/>
          <p:nvPr>
            <p:ph idx="2" type="pic"/>
          </p:nvPr>
        </p:nvSpPr>
        <p:spPr>
          <a:xfrm>
            <a:off x="-6350" y="0"/>
            <a:ext cx="12192000" cy="476319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/>
          <p:nvPr>
            <p:ph type="title"/>
          </p:nvPr>
        </p:nvSpPr>
        <p:spPr>
          <a:xfrm>
            <a:off x="831850" y="174949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831850" y="2733262"/>
            <a:ext cx="10515600" cy="186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20"/>
          <p:cNvSpPr/>
          <p:nvPr>
            <p:ph idx="3" type="dgm"/>
          </p:nvPr>
        </p:nvSpPr>
        <p:spPr>
          <a:xfrm>
            <a:off x="-101600" y="4737099"/>
            <a:ext cx="13225463" cy="1063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ith Picture 2">
  <p:cSld name="Divider with Picture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0" y="0"/>
            <a:ext cx="12192000" cy="687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>
            <p:ph idx="2" type="pic"/>
          </p:nvPr>
        </p:nvSpPr>
        <p:spPr>
          <a:xfrm>
            <a:off x="0" y="0"/>
            <a:ext cx="12192000" cy="6874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1"/>
          <p:cNvSpPr/>
          <p:nvPr>
            <p:ph idx="3" type="dgm"/>
          </p:nvPr>
        </p:nvSpPr>
        <p:spPr>
          <a:xfrm>
            <a:off x="-12700" y="947738"/>
            <a:ext cx="6604000" cy="31829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type="title"/>
          </p:nvPr>
        </p:nvSpPr>
        <p:spPr>
          <a:xfrm>
            <a:off x="227056" y="1463042"/>
            <a:ext cx="6024115" cy="1321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/>
          <p:nvPr>
            <p:ph idx="4" type="dgm"/>
          </p:nvPr>
        </p:nvSpPr>
        <p:spPr>
          <a:xfrm>
            <a:off x="227056" y="3175863"/>
            <a:ext cx="3722687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 with medium confidence" id="6" name="Google Shape;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/>
          <p:nvPr>
            <p:ph type="title"/>
          </p:nvPr>
        </p:nvSpPr>
        <p:spPr>
          <a:xfrm>
            <a:off x="838200" y="745958"/>
            <a:ext cx="10515600" cy="94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icon&#10;&#10;Description automatically generated" id="10" name="Google Shape;1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7304" y="6087512"/>
            <a:ext cx="691192" cy="66095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1016000" y="1069046"/>
            <a:ext cx="10119360" cy="18089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en-US"/>
              <a:t>Freeway Walls and Utility Box Art </a:t>
            </a:r>
            <a:br>
              <a:rPr lang="en-US"/>
            </a:br>
            <a:r>
              <a:rPr lang="en-US"/>
              <a:t>Ad Hoc Committee Recommendation</a:t>
            </a:r>
            <a:endParaRPr/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1524000" y="3024522"/>
            <a:ext cx="9144000" cy="584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/>
              <a:t>Utility Box Art Program Guidelines and 2024 Call for Artists</a:t>
            </a:r>
            <a:endParaRPr/>
          </a:p>
        </p:txBody>
      </p:sp>
      <p:sp>
        <p:nvSpPr>
          <p:cNvPr id="116" name="Google Shape;116;p1"/>
          <p:cNvSpPr txBox="1"/>
          <p:nvPr>
            <p:ph idx="2" type="body"/>
          </p:nvPr>
        </p:nvSpPr>
        <p:spPr>
          <a:xfrm>
            <a:off x="7739063" y="4987925"/>
            <a:ext cx="4065587" cy="1554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/>
              <a:t>Jason Golding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/>
              <a:t>Albert Nuñez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2593572" y="571392"/>
            <a:ext cx="8760228" cy="944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Budget Breakdown</a:t>
            </a:r>
            <a:endParaRPr/>
          </a:p>
        </p:txBody>
      </p:sp>
      <p:sp>
        <p:nvSpPr>
          <p:cNvPr id="174" name="Google Shape;174;p10"/>
          <p:cNvSpPr/>
          <p:nvPr>
            <p:ph idx="2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975" y="2304891"/>
            <a:ext cx="8759825" cy="3295969"/>
          </a:xfrm>
          <a:prstGeom prst="rect">
            <a:avLst/>
          </a:prstGeom>
          <a:solidFill>
            <a:srgbClr val="ECECEC"/>
          </a:solidFill>
          <a:ln cap="sq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2593572" y="571392"/>
            <a:ext cx="8760228" cy="944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Future Ad Hoc Committee Options</a:t>
            </a:r>
            <a:endParaRPr/>
          </a:p>
        </p:txBody>
      </p:sp>
      <p:sp>
        <p:nvSpPr>
          <p:cNvPr id="181" name="Google Shape;181;p11"/>
          <p:cNvSpPr txBox="1"/>
          <p:nvPr>
            <p:ph idx="1" type="body"/>
          </p:nvPr>
        </p:nvSpPr>
        <p:spPr>
          <a:xfrm>
            <a:off x="2593570" y="1729046"/>
            <a:ext cx="8760229" cy="4797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 Hoc Committees are limited in duration.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Utility Art Box Program has been designed to function for several years or potentially longer.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Option 1</a:t>
            </a:r>
            <a:r>
              <a:rPr lang="en-US"/>
              <a:t>:</a:t>
            </a:r>
            <a:r>
              <a:rPr lang="en-US"/>
              <a:t> Form a new Arts Ad Hoc Committee each year, which will require completion of the appointment process annually.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Option 2</a:t>
            </a:r>
            <a:r>
              <a:rPr lang="en-US"/>
              <a:t>: Convert the current Ad Hoc Committee into a standing Commission.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Option 3</a:t>
            </a:r>
            <a:r>
              <a:rPr lang="en-US"/>
              <a:t>: Have an existing Commission take on the current responsibilities of the Arts Ad Hoc Committee.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-508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>
            <p:ph idx="2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2593572" y="571392"/>
            <a:ext cx="8760228" cy="9447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Research Gathered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2593570" y="1729046"/>
            <a:ext cx="8760229" cy="4797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Cities Surveyed: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Arcadia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Azusa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Chino Hills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Costa Mesa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Dana Point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Fountain Valley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Monrovia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Napa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Rancho Cucamonga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Torrance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Vinyl wraps selected due to: longevity, inherent graffiti protection, and ease of maintenance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>
            <p:ph idx="2" type="dgm"/>
          </p:nvPr>
        </p:nvSpPr>
        <p:spPr>
          <a:xfrm>
            <a:off x="2593975" y="331788"/>
            <a:ext cx="8759825" cy="117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city&#10;&#10;Description automatically generated"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517" y="891564"/>
            <a:ext cx="8980966" cy="582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243682" y="987424"/>
            <a:ext cx="379491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/>
              <a:t>Utility Box #1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243681" y="2885799"/>
            <a:ext cx="3794919" cy="361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/>
              <a:t>Southeast corner of Huntington Drive and Mountain Avenue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</a:pPr>
            <a:r>
              <a:rPr lang="en-US" sz="3000"/>
              <a:t>Theme chosen is </a:t>
            </a:r>
            <a:r>
              <a:rPr b="1" lang="en-US" sz="3000"/>
              <a:t>“Route 66”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632967"/>
            <a:ext cx="4583017" cy="559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243682" y="987424"/>
            <a:ext cx="379491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/>
              <a:t>Utility Box #2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243681" y="2885799"/>
            <a:ext cx="3794919" cy="361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Southwest corner of Duarte Road and Circle Road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Theme chosen is </a:t>
            </a:r>
            <a:r>
              <a:rPr b="1" lang="en-US"/>
              <a:t>“Medical Health”</a:t>
            </a:r>
            <a:endParaRPr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3181" y="1193617"/>
            <a:ext cx="6081923" cy="447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243682" y="987424"/>
            <a:ext cx="379491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/>
              <a:t>Utility Box #3</a:t>
            </a:r>
            <a:endParaRPr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243681" y="2885799"/>
            <a:ext cx="3794919" cy="361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Northeast corner of Fasana Road and Highland Avenue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Theme chosen is </a:t>
            </a:r>
            <a:r>
              <a:rPr b="1" lang="en-US"/>
              <a:t>“Transportation”</a:t>
            </a: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876424"/>
            <a:ext cx="4964935" cy="510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243682" y="987424"/>
            <a:ext cx="3794918" cy="1069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/>
              <a:t>Utility Box #4</a:t>
            </a:r>
            <a:endParaRPr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243681" y="2885799"/>
            <a:ext cx="3794919" cy="361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Southeast corner of Huntington Drive and Crestfield Drive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en-US"/>
              <a:t>Theme chosen is </a:t>
            </a:r>
            <a:r>
              <a:rPr b="1" lang="en-US"/>
              <a:t>“Childhood”</a:t>
            </a:r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760871"/>
            <a:ext cx="4594034" cy="533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838200" y="745958"/>
            <a:ext cx="10515600" cy="94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u="sng"/>
              <a:t>Projected Timeline</a:t>
            </a:r>
            <a:endParaRPr/>
          </a:p>
        </p:txBody>
      </p:sp>
      <p:sp>
        <p:nvSpPr>
          <p:cNvPr id="162" name="Google Shape;162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Call for Artists announced: </a:t>
            </a:r>
            <a:r>
              <a:rPr lang="en-US" sz="2400"/>
              <a:t>May 6, 2024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Application submission deadline: </a:t>
            </a:r>
            <a:r>
              <a:rPr lang="en-US" sz="2400"/>
              <a:t>July 8, 2024 by 6 PM (PDT) or until 100 complete applications are received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Artwork evaluated by Arts Ad Hoc Committee: </a:t>
            </a:r>
            <a:r>
              <a:rPr lang="en-US" sz="2400"/>
              <a:t>August-September 2024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Artwork approved by City Council: </a:t>
            </a:r>
            <a:r>
              <a:rPr lang="en-US" sz="2400"/>
              <a:t>September-October 2024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Final design completed: </a:t>
            </a:r>
            <a:r>
              <a:rPr lang="en-US" sz="2400"/>
              <a:t>November, 2024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Project(s) installed: </a:t>
            </a:r>
            <a:r>
              <a:rPr lang="en-US" sz="2400"/>
              <a:t>January, 2025 (dependent upon vendor availability)		</a:t>
            </a:r>
            <a:endParaRPr/>
          </a:p>
          <a:p>
            <a:pPr indent="-87629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838200" y="745958"/>
            <a:ext cx="10515600" cy="94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u="sng"/>
              <a:t>Review Process</a:t>
            </a:r>
            <a:endParaRPr/>
          </a:p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838200" y="1808480"/>
            <a:ext cx="10515600" cy="4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Artist’s Stipend: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Single utility box - $750.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Includes a meter pedestal - additional $250.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Artwork/Artist Recognition: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City webpage dedicated to the program, installed artwork, and corresponding artist.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QR codes embedded into vinyl wrap. Provides pedestrians an opportunity to learn about the artwork and artist in the public realm.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2400"/>
              <a:t>City responsibilities: 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Administration of the Utility Box Art Program.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Work with artist and vendors on producing final artwork.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Prepare utility boxes for vinyl wrap installation.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Inspect and maintain installed artwork and replace vinyl up to three (3) years.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uarte">
      <a:dk1>
        <a:srgbClr val="000000"/>
      </a:dk1>
      <a:lt1>
        <a:srgbClr val="ECE6DF"/>
      </a:lt1>
      <a:dk2>
        <a:srgbClr val="03304B"/>
      </a:dk2>
      <a:lt2>
        <a:srgbClr val="EBEBEC"/>
      </a:lt2>
      <a:accent1>
        <a:srgbClr val="D3A364"/>
      </a:accent1>
      <a:accent2>
        <a:srgbClr val="637862"/>
      </a:accent2>
      <a:accent3>
        <a:srgbClr val="808285"/>
      </a:accent3>
      <a:accent4>
        <a:srgbClr val="615036"/>
      </a:accent4>
      <a:accent5>
        <a:srgbClr val="D27A24"/>
      </a:accent5>
      <a:accent6>
        <a:srgbClr val="AA1E31"/>
      </a:accent6>
      <a:hlink>
        <a:srgbClr val="D1A364"/>
      </a:hlink>
      <a:folHlink>
        <a:srgbClr val="D1A3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2021-03-15T23:09:47Z</dcterms:created>
  <dc:creator>Kjerstin Nichter</dc:creator>
</cp:coreProperties>
</file>